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1" r:id="rId2"/>
    <p:sldId id="258" r:id="rId3"/>
    <p:sldId id="422" r:id="rId4"/>
    <p:sldId id="424" r:id="rId5"/>
    <p:sldId id="436" r:id="rId6"/>
    <p:sldId id="446" r:id="rId7"/>
    <p:sldId id="445" r:id="rId8"/>
    <p:sldId id="444" r:id="rId9"/>
    <p:sldId id="441" r:id="rId10"/>
    <p:sldId id="453" r:id="rId11"/>
    <p:sldId id="459" r:id="rId12"/>
    <p:sldId id="460" r:id="rId13"/>
    <p:sldId id="471" r:id="rId14"/>
    <p:sldId id="470" r:id="rId15"/>
    <p:sldId id="469" r:id="rId16"/>
    <p:sldId id="467" r:id="rId17"/>
    <p:sldId id="489" r:id="rId18"/>
    <p:sldId id="486" r:id="rId19"/>
    <p:sldId id="476" r:id="rId20"/>
    <p:sldId id="475" r:id="rId21"/>
    <p:sldId id="491" r:id="rId22"/>
    <p:sldId id="474" r:id="rId23"/>
    <p:sldId id="473" r:id="rId24"/>
    <p:sldId id="493" r:id="rId25"/>
    <p:sldId id="484" r:id="rId26"/>
    <p:sldId id="485" r:id="rId27"/>
    <p:sldId id="468" r:id="rId28"/>
    <p:sldId id="466" r:id="rId29"/>
    <p:sldId id="465" r:id="rId30"/>
    <p:sldId id="464" r:id="rId31"/>
    <p:sldId id="463" r:id="rId32"/>
    <p:sldId id="462" r:id="rId33"/>
    <p:sldId id="461" r:id="rId34"/>
    <p:sldId id="479" r:id="rId35"/>
    <p:sldId id="478" r:id="rId36"/>
    <p:sldId id="487" r:id="rId37"/>
    <p:sldId id="480" r:id="rId38"/>
    <p:sldId id="481" r:id="rId39"/>
    <p:sldId id="488" r:id="rId40"/>
    <p:sldId id="490" r:id="rId41"/>
    <p:sldId id="290" r:id="rId4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1" autoAdjust="0"/>
    <p:restoredTop sz="94660"/>
  </p:normalViewPr>
  <p:slideViewPr>
    <p:cSldViewPr snapToGrid="0">
      <p:cViewPr varScale="1">
        <p:scale>
          <a:sx n="126" d="100"/>
          <a:sy n="126" d="100"/>
        </p:scale>
        <p:origin x="200"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EA135-40CD-4FB9-9680-50D1EB2A8761}"/>
              </a:ext>
            </a:extLst>
          </p:cNvPr>
          <p:cNvSpPr>
            <a:spLocks noGrp="1"/>
          </p:cNvSpPr>
          <p:nvPr>
            <p:ph type="ctrTitle"/>
          </p:nvPr>
        </p:nvSpPr>
        <p:spPr>
          <a:xfrm>
            <a:off x="1524000" y="1122363"/>
            <a:ext cx="9144000" cy="2387600"/>
          </a:xfrm>
        </p:spPr>
        <p:txBody>
          <a:bodyPr anchor="b"/>
          <a:lstStyle>
            <a:lvl1pPr algn="ctr">
              <a:defRPr sz="6000"/>
            </a:lvl1pPr>
          </a:lstStyle>
          <a:p>
            <a:r>
              <a:rPr lang="en-US" altLang="zh-TW"/>
              <a:t>Click to edit Master title style</a:t>
            </a:r>
            <a:endParaRPr lang="zh-TW" altLang="en-US"/>
          </a:p>
        </p:txBody>
      </p:sp>
      <p:sp>
        <p:nvSpPr>
          <p:cNvPr id="3" name="Subtitle 2">
            <a:extLst>
              <a:ext uri="{FF2B5EF4-FFF2-40B4-BE49-F238E27FC236}">
                <a16:creationId xmlns:a16="http://schemas.microsoft.com/office/drawing/2014/main" id="{2BFAFB9E-90E8-48A2-8D1A-6CC0292CDE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zh-TW" altLang="en-US"/>
          </a:p>
        </p:txBody>
      </p:sp>
      <p:sp>
        <p:nvSpPr>
          <p:cNvPr id="4" name="Date Placeholder 3">
            <a:extLst>
              <a:ext uri="{FF2B5EF4-FFF2-40B4-BE49-F238E27FC236}">
                <a16:creationId xmlns:a16="http://schemas.microsoft.com/office/drawing/2014/main" id="{E7A9C0C6-DBF4-496C-BAB9-8D471F5D2C61}"/>
              </a:ext>
            </a:extLst>
          </p:cNvPr>
          <p:cNvSpPr>
            <a:spLocks noGrp="1"/>
          </p:cNvSpPr>
          <p:nvPr>
            <p:ph type="dt" sz="half" idx="10"/>
          </p:nvPr>
        </p:nvSpPr>
        <p:spPr/>
        <p:txBody>
          <a:bodyPr/>
          <a:lstStyle/>
          <a:p>
            <a:fld id="{8ED9F1ED-D386-4F26-AF6E-CC7D7785C3E6}" type="datetimeFigureOut">
              <a:rPr lang="zh-TW" altLang="en-US" smtClean="0"/>
              <a:t>2023/11/21</a:t>
            </a:fld>
            <a:endParaRPr lang="zh-TW" altLang="en-US"/>
          </a:p>
        </p:txBody>
      </p:sp>
      <p:sp>
        <p:nvSpPr>
          <p:cNvPr id="5" name="Footer Placeholder 4">
            <a:extLst>
              <a:ext uri="{FF2B5EF4-FFF2-40B4-BE49-F238E27FC236}">
                <a16:creationId xmlns:a16="http://schemas.microsoft.com/office/drawing/2014/main" id="{7F4B8C09-62B5-4122-877D-5463A6EAB146}"/>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937F45EA-A40B-4A54-A40B-B91822F45333}"/>
              </a:ext>
            </a:extLst>
          </p:cNvPr>
          <p:cNvSpPr>
            <a:spLocks noGrp="1"/>
          </p:cNvSpPr>
          <p:nvPr>
            <p:ph type="sldNum" sz="quarter" idx="12"/>
          </p:nvPr>
        </p:nvSpPr>
        <p:spPr/>
        <p:txBody>
          <a:bodyPr/>
          <a:lstStyle/>
          <a:p>
            <a:fld id="{FFDAA915-424A-4AEE-B2CF-31E50A01F909}" type="slidenum">
              <a:rPr lang="zh-TW" altLang="en-US" smtClean="0"/>
              <a:t>‹#›</a:t>
            </a:fld>
            <a:endParaRPr lang="zh-TW" altLang="en-US"/>
          </a:p>
        </p:txBody>
      </p:sp>
    </p:spTree>
    <p:extLst>
      <p:ext uri="{BB962C8B-B14F-4D97-AF65-F5344CB8AC3E}">
        <p14:creationId xmlns:p14="http://schemas.microsoft.com/office/powerpoint/2010/main" val="2268283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E9C61-0BBD-4B7A-AA0C-B93681AC7176}"/>
              </a:ext>
            </a:extLst>
          </p:cNvPr>
          <p:cNvSpPr>
            <a:spLocks noGrp="1"/>
          </p:cNvSpPr>
          <p:nvPr>
            <p:ph type="title"/>
          </p:nvPr>
        </p:nvSpPr>
        <p:spPr/>
        <p:txBody>
          <a:bodyPr/>
          <a:lstStyle/>
          <a:p>
            <a:r>
              <a:rPr lang="en-US" altLang="zh-TW"/>
              <a:t>Click to edit Master title style</a:t>
            </a:r>
            <a:endParaRPr lang="zh-TW" altLang="en-US"/>
          </a:p>
        </p:txBody>
      </p:sp>
      <p:sp>
        <p:nvSpPr>
          <p:cNvPr id="3" name="Vertical Text Placeholder 2">
            <a:extLst>
              <a:ext uri="{FF2B5EF4-FFF2-40B4-BE49-F238E27FC236}">
                <a16:creationId xmlns:a16="http://schemas.microsoft.com/office/drawing/2014/main" id="{8C0D3770-0A3E-467F-9710-56820F2E968E}"/>
              </a:ext>
            </a:extLst>
          </p:cNvPr>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855C3260-E451-484A-B170-96F699CCA87F}"/>
              </a:ext>
            </a:extLst>
          </p:cNvPr>
          <p:cNvSpPr>
            <a:spLocks noGrp="1"/>
          </p:cNvSpPr>
          <p:nvPr>
            <p:ph type="dt" sz="half" idx="10"/>
          </p:nvPr>
        </p:nvSpPr>
        <p:spPr/>
        <p:txBody>
          <a:bodyPr/>
          <a:lstStyle/>
          <a:p>
            <a:fld id="{8ED9F1ED-D386-4F26-AF6E-CC7D7785C3E6}" type="datetimeFigureOut">
              <a:rPr lang="zh-TW" altLang="en-US" smtClean="0"/>
              <a:t>2023/11/21</a:t>
            </a:fld>
            <a:endParaRPr lang="zh-TW" altLang="en-US"/>
          </a:p>
        </p:txBody>
      </p:sp>
      <p:sp>
        <p:nvSpPr>
          <p:cNvPr id="5" name="Footer Placeholder 4">
            <a:extLst>
              <a:ext uri="{FF2B5EF4-FFF2-40B4-BE49-F238E27FC236}">
                <a16:creationId xmlns:a16="http://schemas.microsoft.com/office/drawing/2014/main" id="{84325EB9-8F78-42BE-9C05-0B338FEC2D7C}"/>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167F8B27-F759-4FCB-9093-953D8B1C7898}"/>
              </a:ext>
            </a:extLst>
          </p:cNvPr>
          <p:cNvSpPr>
            <a:spLocks noGrp="1"/>
          </p:cNvSpPr>
          <p:nvPr>
            <p:ph type="sldNum" sz="quarter" idx="12"/>
          </p:nvPr>
        </p:nvSpPr>
        <p:spPr/>
        <p:txBody>
          <a:bodyPr/>
          <a:lstStyle/>
          <a:p>
            <a:fld id="{FFDAA915-424A-4AEE-B2CF-31E50A01F909}" type="slidenum">
              <a:rPr lang="zh-TW" altLang="en-US" smtClean="0"/>
              <a:t>‹#›</a:t>
            </a:fld>
            <a:endParaRPr lang="zh-TW" altLang="en-US"/>
          </a:p>
        </p:txBody>
      </p:sp>
    </p:spTree>
    <p:extLst>
      <p:ext uri="{BB962C8B-B14F-4D97-AF65-F5344CB8AC3E}">
        <p14:creationId xmlns:p14="http://schemas.microsoft.com/office/powerpoint/2010/main" val="733214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8D61CD-1878-49BB-8687-DF6B99391AAF}"/>
              </a:ext>
            </a:extLst>
          </p:cNvPr>
          <p:cNvSpPr>
            <a:spLocks noGrp="1"/>
          </p:cNvSpPr>
          <p:nvPr>
            <p:ph type="title" orient="vert"/>
          </p:nvPr>
        </p:nvSpPr>
        <p:spPr>
          <a:xfrm>
            <a:off x="8724900" y="365125"/>
            <a:ext cx="2628900" cy="5811838"/>
          </a:xfrm>
        </p:spPr>
        <p:txBody>
          <a:bodyPr vert="eaVert"/>
          <a:lstStyle/>
          <a:p>
            <a:r>
              <a:rPr lang="en-US" altLang="zh-TW"/>
              <a:t>Click to edit Master title style</a:t>
            </a:r>
            <a:endParaRPr lang="zh-TW" altLang="en-US"/>
          </a:p>
        </p:txBody>
      </p:sp>
      <p:sp>
        <p:nvSpPr>
          <p:cNvPr id="3" name="Vertical Text Placeholder 2">
            <a:extLst>
              <a:ext uri="{FF2B5EF4-FFF2-40B4-BE49-F238E27FC236}">
                <a16:creationId xmlns:a16="http://schemas.microsoft.com/office/drawing/2014/main" id="{64EE2D18-8C1A-4D27-96DF-6A95C0F49BA7}"/>
              </a:ext>
            </a:extLst>
          </p:cNvPr>
          <p:cNvSpPr>
            <a:spLocks noGrp="1"/>
          </p:cNvSpPr>
          <p:nvPr>
            <p:ph type="body" orient="vert" idx="1"/>
          </p:nvPr>
        </p:nvSpPr>
        <p:spPr>
          <a:xfrm>
            <a:off x="838200" y="365125"/>
            <a:ext cx="7734300" cy="5811838"/>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A9A4743A-75EA-4A64-A561-F0F17B0D698D}"/>
              </a:ext>
            </a:extLst>
          </p:cNvPr>
          <p:cNvSpPr>
            <a:spLocks noGrp="1"/>
          </p:cNvSpPr>
          <p:nvPr>
            <p:ph type="dt" sz="half" idx="10"/>
          </p:nvPr>
        </p:nvSpPr>
        <p:spPr/>
        <p:txBody>
          <a:bodyPr/>
          <a:lstStyle/>
          <a:p>
            <a:fld id="{8ED9F1ED-D386-4F26-AF6E-CC7D7785C3E6}" type="datetimeFigureOut">
              <a:rPr lang="zh-TW" altLang="en-US" smtClean="0"/>
              <a:t>2023/11/21</a:t>
            </a:fld>
            <a:endParaRPr lang="zh-TW" altLang="en-US"/>
          </a:p>
        </p:txBody>
      </p:sp>
      <p:sp>
        <p:nvSpPr>
          <p:cNvPr id="5" name="Footer Placeholder 4">
            <a:extLst>
              <a:ext uri="{FF2B5EF4-FFF2-40B4-BE49-F238E27FC236}">
                <a16:creationId xmlns:a16="http://schemas.microsoft.com/office/drawing/2014/main" id="{87C528C6-E941-4219-A821-CA3C8BBD0490}"/>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3B600235-1D75-48AC-B5BD-8C45C5AB6FA9}"/>
              </a:ext>
            </a:extLst>
          </p:cNvPr>
          <p:cNvSpPr>
            <a:spLocks noGrp="1"/>
          </p:cNvSpPr>
          <p:nvPr>
            <p:ph type="sldNum" sz="quarter" idx="12"/>
          </p:nvPr>
        </p:nvSpPr>
        <p:spPr/>
        <p:txBody>
          <a:bodyPr/>
          <a:lstStyle/>
          <a:p>
            <a:fld id="{FFDAA915-424A-4AEE-B2CF-31E50A01F909}" type="slidenum">
              <a:rPr lang="zh-TW" altLang="en-US" smtClean="0"/>
              <a:t>‹#›</a:t>
            </a:fld>
            <a:endParaRPr lang="zh-TW" altLang="en-US"/>
          </a:p>
        </p:txBody>
      </p:sp>
    </p:spTree>
    <p:extLst>
      <p:ext uri="{BB962C8B-B14F-4D97-AF65-F5344CB8AC3E}">
        <p14:creationId xmlns:p14="http://schemas.microsoft.com/office/powerpoint/2010/main" val="318921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3A8EB-E49B-4DBA-AC2F-C0EA3504664C}"/>
              </a:ext>
            </a:extLst>
          </p:cNvPr>
          <p:cNvSpPr>
            <a:spLocks noGrp="1"/>
          </p:cNvSpPr>
          <p:nvPr>
            <p:ph type="title"/>
          </p:nvPr>
        </p:nvSpPr>
        <p:spPr/>
        <p:txBody>
          <a:body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03C07755-AE9A-4E09-A3E7-27E0C3A9F0A9}"/>
              </a:ext>
            </a:extLst>
          </p:cNvPr>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39DF8098-DDD0-4471-A222-B3856DA40A5E}"/>
              </a:ext>
            </a:extLst>
          </p:cNvPr>
          <p:cNvSpPr>
            <a:spLocks noGrp="1"/>
          </p:cNvSpPr>
          <p:nvPr>
            <p:ph type="dt" sz="half" idx="10"/>
          </p:nvPr>
        </p:nvSpPr>
        <p:spPr/>
        <p:txBody>
          <a:bodyPr/>
          <a:lstStyle/>
          <a:p>
            <a:fld id="{8ED9F1ED-D386-4F26-AF6E-CC7D7785C3E6}" type="datetimeFigureOut">
              <a:rPr lang="zh-TW" altLang="en-US" smtClean="0"/>
              <a:t>2023/11/21</a:t>
            </a:fld>
            <a:endParaRPr lang="zh-TW" altLang="en-US"/>
          </a:p>
        </p:txBody>
      </p:sp>
      <p:sp>
        <p:nvSpPr>
          <p:cNvPr id="5" name="Footer Placeholder 4">
            <a:extLst>
              <a:ext uri="{FF2B5EF4-FFF2-40B4-BE49-F238E27FC236}">
                <a16:creationId xmlns:a16="http://schemas.microsoft.com/office/drawing/2014/main" id="{5BF5610F-30FD-4D05-A549-EBF4A52B68C5}"/>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5C4DAE8D-EBE6-423B-855B-AF16A845A09A}"/>
              </a:ext>
            </a:extLst>
          </p:cNvPr>
          <p:cNvSpPr>
            <a:spLocks noGrp="1"/>
          </p:cNvSpPr>
          <p:nvPr>
            <p:ph type="sldNum" sz="quarter" idx="12"/>
          </p:nvPr>
        </p:nvSpPr>
        <p:spPr/>
        <p:txBody>
          <a:bodyPr/>
          <a:lstStyle/>
          <a:p>
            <a:fld id="{FFDAA915-424A-4AEE-B2CF-31E50A01F909}" type="slidenum">
              <a:rPr lang="zh-TW" altLang="en-US" smtClean="0"/>
              <a:t>‹#›</a:t>
            </a:fld>
            <a:endParaRPr lang="zh-TW" altLang="en-US"/>
          </a:p>
        </p:txBody>
      </p:sp>
    </p:spTree>
    <p:extLst>
      <p:ext uri="{BB962C8B-B14F-4D97-AF65-F5344CB8AC3E}">
        <p14:creationId xmlns:p14="http://schemas.microsoft.com/office/powerpoint/2010/main" val="1407109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1A520-9FE7-493D-8892-2C706DFACFF7}"/>
              </a:ext>
            </a:extLst>
          </p:cNvPr>
          <p:cNvSpPr>
            <a:spLocks noGrp="1"/>
          </p:cNvSpPr>
          <p:nvPr>
            <p:ph type="title"/>
          </p:nvPr>
        </p:nvSpPr>
        <p:spPr>
          <a:xfrm>
            <a:off x="831850" y="1709738"/>
            <a:ext cx="10515600" cy="2852737"/>
          </a:xfrm>
        </p:spPr>
        <p:txBody>
          <a:bodyPr anchor="b"/>
          <a:lstStyle>
            <a:lvl1pPr>
              <a:defRPr sz="6000"/>
            </a:lvl1p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4936D995-33F0-4118-A6EA-2BAE8DD1D1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Click to edit Master text styles</a:t>
            </a:r>
          </a:p>
        </p:txBody>
      </p:sp>
      <p:sp>
        <p:nvSpPr>
          <p:cNvPr id="4" name="Date Placeholder 3">
            <a:extLst>
              <a:ext uri="{FF2B5EF4-FFF2-40B4-BE49-F238E27FC236}">
                <a16:creationId xmlns:a16="http://schemas.microsoft.com/office/drawing/2014/main" id="{04353609-4CDC-41B3-B858-13B3EFC8F8C0}"/>
              </a:ext>
            </a:extLst>
          </p:cNvPr>
          <p:cNvSpPr>
            <a:spLocks noGrp="1"/>
          </p:cNvSpPr>
          <p:nvPr>
            <p:ph type="dt" sz="half" idx="10"/>
          </p:nvPr>
        </p:nvSpPr>
        <p:spPr/>
        <p:txBody>
          <a:bodyPr/>
          <a:lstStyle/>
          <a:p>
            <a:fld id="{8ED9F1ED-D386-4F26-AF6E-CC7D7785C3E6}" type="datetimeFigureOut">
              <a:rPr lang="zh-TW" altLang="en-US" smtClean="0"/>
              <a:t>2023/11/21</a:t>
            </a:fld>
            <a:endParaRPr lang="zh-TW" altLang="en-US"/>
          </a:p>
        </p:txBody>
      </p:sp>
      <p:sp>
        <p:nvSpPr>
          <p:cNvPr id="5" name="Footer Placeholder 4">
            <a:extLst>
              <a:ext uri="{FF2B5EF4-FFF2-40B4-BE49-F238E27FC236}">
                <a16:creationId xmlns:a16="http://schemas.microsoft.com/office/drawing/2014/main" id="{AE976FE0-350F-47D3-9BA7-473EEAEAE7D0}"/>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D75D9B7D-3BD4-4F04-967B-C862FA02D77D}"/>
              </a:ext>
            </a:extLst>
          </p:cNvPr>
          <p:cNvSpPr>
            <a:spLocks noGrp="1"/>
          </p:cNvSpPr>
          <p:nvPr>
            <p:ph type="sldNum" sz="quarter" idx="12"/>
          </p:nvPr>
        </p:nvSpPr>
        <p:spPr/>
        <p:txBody>
          <a:bodyPr/>
          <a:lstStyle/>
          <a:p>
            <a:fld id="{FFDAA915-424A-4AEE-B2CF-31E50A01F909}" type="slidenum">
              <a:rPr lang="zh-TW" altLang="en-US" smtClean="0"/>
              <a:t>‹#›</a:t>
            </a:fld>
            <a:endParaRPr lang="zh-TW" altLang="en-US"/>
          </a:p>
        </p:txBody>
      </p:sp>
    </p:spTree>
    <p:extLst>
      <p:ext uri="{BB962C8B-B14F-4D97-AF65-F5344CB8AC3E}">
        <p14:creationId xmlns:p14="http://schemas.microsoft.com/office/powerpoint/2010/main" val="4188542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69809-8BEF-45CB-BB23-C84063C7D205}"/>
              </a:ext>
            </a:extLst>
          </p:cNvPr>
          <p:cNvSpPr>
            <a:spLocks noGrp="1"/>
          </p:cNvSpPr>
          <p:nvPr>
            <p:ph type="title"/>
          </p:nvPr>
        </p:nvSpPr>
        <p:spPr/>
        <p:txBody>
          <a:body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E40620AA-9A31-4B47-9ABE-6AEC0991A416}"/>
              </a:ext>
            </a:extLst>
          </p:cNvPr>
          <p:cNvSpPr>
            <a:spLocks noGrp="1"/>
          </p:cNvSpPr>
          <p:nvPr>
            <p:ph sz="half" idx="1"/>
          </p:nvPr>
        </p:nvSpPr>
        <p:spPr>
          <a:xfrm>
            <a:off x="838200" y="1825625"/>
            <a:ext cx="51816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a:extLst>
              <a:ext uri="{FF2B5EF4-FFF2-40B4-BE49-F238E27FC236}">
                <a16:creationId xmlns:a16="http://schemas.microsoft.com/office/drawing/2014/main" id="{AD5A1D01-4522-48FB-A086-914699361CB9}"/>
              </a:ext>
            </a:extLst>
          </p:cNvPr>
          <p:cNvSpPr>
            <a:spLocks noGrp="1"/>
          </p:cNvSpPr>
          <p:nvPr>
            <p:ph sz="half" idx="2"/>
          </p:nvPr>
        </p:nvSpPr>
        <p:spPr>
          <a:xfrm>
            <a:off x="6172200" y="1825625"/>
            <a:ext cx="51816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Date Placeholder 4">
            <a:extLst>
              <a:ext uri="{FF2B5EF4-FFF2-40B4-BE49-F238E27FC236}">
                <a16:creationId xmlns:a16="http://schemas.microsoft.com/office/drawing/2014/main" id="{C8A8CD85-4270-4293-9CA4-1F7795664F4C}"/>
              </a:ext>
            </a:extLst>
          </p:cNvPr>
          <p:cNvSpPr>
            <a:spLocks noGrp="1"/>
          </p:cNvSpPr>
          <p:nvPr>
            <p:ph type="dt" sz="half" idx="10"/>
          </p:nvPr>
        </p:nvSpPr>
        <p:spPr/>
        <p:txBody>
          <a:bodyPr/>
          <a:lstStyle/>
          <a:p>
            <a:fld id="{8ED9F1ED-D386-4F26-AF6E-CC7D7785C3E6}" type="datetimeFigureOut">
              <a:rPr lang="zh-TW" altLang="en-US" smtClean="0"/>
              <a:t>2023/11/21</a:t>
            </a:fld>
            <a:endParaRPr lang="zh-TW" altLang="en-US"/>
          </a:p>
        </p:txBody>
      </p:sp>
      <p:sp>
        <p:nvSpPr>
          <p:cNvPr id="6" name="Footer Placeholder 5">
            <a:extLst>
              <a:ext uri="{FF2B5EF4-FFF2-40B4-BE49-F238E27FC236}">
                <a16:creationId xmlns:a16="http://schemas.microsoft.com/office/drawing/2014/main" id="{27295A77-27B4-40E0-9699-0EBAA63D8A9A}"/>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E1B505F5-D6A2-4850-AEAC-91118F199A34}"/>
              </a:ext>
            </a:extLst>
          </p:cNvPr>
          <p:cNvSpPr>
            <a:spLocks noGrp="1"/>
          </p:cNvSpPr>
          <p:nvPr>
            <p:ph type="sldNum" sz="quarter" idx="12"/>
          </p:nvPr>
        </p:nvSpPr>
        <p:spPr/>
        <p:txBody>
          <a:bodyPr/>
          <a:lstStyle/>
          <a:p>
            <a:fld id="{FFDAA915-424A-4AEE-B2CF-31E50A01F909}" type="slidenum">
              <a:rPr lang="zh-TW" altLang="en-US" smtClean="0"/>
              <a:t>‹#›</a:t>
            </a:fld>
            <a:endParaRPr lang="zh-TW" altLang="en-US"/>
          </a:p>
        </p:txBody>
      </p:sp>
    </p:spTree>
    <p:extLst>
      <p:ext uri="{BB962C8B-B14F-4D97-AF65-F5344CB8AC3E}">
        <p14:creationId xmlns:p14="http://schemas.microsoft.com/office/powerpoint/2010/main" val="1828660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04579-90DF-47D6-A433-F35E2A923EF0}"/>
              </a:ext>
            </a:extLst>
          </p:cNvPr>
          <p:cNvSpPr>
            <a:spLocks noGrp="1"/>
          </p:cNvSpPr>
          <p:nvPr>
            <p:ph type="title"/>
          </p:nvPr>
        </p:nvSpPr>
        <p:spPr>
          <a:xfrm>
            <a:off x="839788" y="365125"/>
            <a:ext cx="10515600" cy="1325563"/>
          </a:xfrm>
        </p:spPr>
        <p:txBody>
          <a:body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4B636C13-6209-4909-B50B-AFAADCC204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Content Placeholder 3">
            <a:extLst>
              <a:ext uri="{FF2B5EF4-FFF2-40B4-BE49-F238E27FC236}">
                <a16:creationId xmlns:a16="http://schemas.microsoft.com/office/drawing/2014/main" id="{AAE7878A-E4F1-46F9-BB50-0A6977908A54}"/>
              </a:ext>
            </a:extLst>
          </p:cNvPr>
          <p:cNvSpPr>
            <a:spLocks noGrp="1"/>
          </p:cNvSpPr>
          <p:nvPr>
            <p:ph sz="half" idx="2"/>
          </p:nvPr>
        </p:nvSpPr>
        <p:spPr>
          <a:xfrm>
            <a:off x="839788" y="2505075"/>
            <a:ext cx="5157787"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Text Placeholder 4">
            <a:extLst>
              <a:ext uri="{FF2B5EF4-FFF2-40B4-BE49-F238E27FC236}">
                <a16:creationId xmlns:a16="http://schemas.microsoft.com/office/drawing/2014/main" id="{08B4FE67-57C2-4441-BD20-ADD367F772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Content Placeholder 5">
            <a:extLst>
              <a:ext uri="{FF2B5EF4-FFF2-40B4-BE49-F238E27FC236}">
                <a16:creationId xmlns:a16="http://schemas.microsoft.com/office/drawing/2014/main" id="{20AA7C15-1D9B-4B18-8F16-8C72250057CF}"/>
              </a:ext>
            </a:extLst>
          </p:cNvPr>
          <p:cNvSpPr>
            <a:spLocks noGrp="1"/>
          </p:cNvSpPr>
          <p:nvPr>
            <p:ph sz="quarter" idx="4"/>
          </p:nvPr>
        </p:nvSpPr>
        <p:spPr>
          <a:xfrm>
            <a:off x="6172200" y="2505075"/>
            <a:ext cx="5183188"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Date Placeholder 6">
            <a:extLst>
              <a:ext uri="{FF2B5EF4-FFF2-40B4-BE49-F238E27FC236}">
                <a16:creationId xmlns:a16="http://schemas.microsoft.com/office/drawing/2014/main" id="{62F8F7C9-0CF9-46A4-B766-6D7477519EB2}"/>
              </a:ext>
            </a:extLst>
          </p:cNvPr>
          <p:cNvSpPr>
            <a:spLocks noGrp="1"/>
          </p:cNvSpPr>
          <p:nvPr>
            <p:ph type="dt" sz="half" idx="10"/>
          </p:nvPr>
        </p:nvSpPr>
        <p:spPr/>
        <p:txBody>
          <a:bodyPr/>
          <a:lstStyle/>
          <a:p>
            <a:fld id="{8ED9F1ED-D386-4F26-AF6E-CC7D7785C3E6}" type="datetimeFigureOut">
              <a:rPr lang="zh-TW" altLang="en-US" smtClean="0"/>
              <a:t>2023/11/21</a:t>
            </a:fld>
            <a:endParaRPr lang="zh-TW" altLang="en-US"/>
          </a:p>
        </p:txBody>
      </p:sp>
      <p:sp>
        <p:nvSpPr>
          <p:cNvPr id="8" name="Footer Placeholder 7">
            <a:extLst>
              <a:ext uri="{FF2B5EF4-FFF2-40B4-BE49-F238E27FC236}">
                <a16:creationId xmlns:a16="http://schemas.microsoft.com/office/drawing/2014/main" id="{02357E28-6318-4326-8DF2-431EA1B6E374}"/>
              </a:ext>
            </a:extLst>
          </p:cNvPr>
          <p:cNvSpPr>
            <a:spLocks noGrp="1"/>
          </p:cNvSpPr>
          <p:nvPr>
            <p:ph type="ftr" sz="quarter" idx="11"/>
          </p:nvPr>
        </p:nvSpPr>
        <p:spPr/>
        <p:txBody>
          <a:bodyPr/>
          <a:lstStyle/>
          <a:p>
            <a:endParaRPr lang="zh-TW" altLang="en-US"/>
          </a:p>
        </p:txBody>
      </p:sp>
      <p:sp>
        <p:nvSpPr>
          <p:cNvPr id="9" name="Slide Number Placeholder 8">
            <a:extLst>
              <a:ext uri="{FF2B5EF4-FFF2-40B4-BE49-F238E27FC236}">
                <a16:creationId xmlns:a16="http://schemas.microsoft.com/office/drawing/2014/main" id="{B08E3008-343B-4D9B-A978-B5D394CC3382}"/>
              </a:ext>
            </a:extLst>
          </p:cNvPr>
          <p:cNvSpPr>
            <a:spLocks noGrp="1"/>
          </p:cNvSpPr>
          <p:nvPr>
            <p:ph type="sldNum" sz="quarter" idx="12"/>
          </p:nvPr>
        </p:nvSpPr>
        <p:spPr/>
        <p:txBody>
          <a:bodyPr/>
          <a:lstStyle/>
          <a:p>
            <a:fld id="{FFDAA915-424A-4AEE-B2CF-31E50A01F909}" type="slidenum">
              <a:rPr lang="zh-TW" altLang="en-US" smtClean="0"/>
              <a:t>‹#›</a:t>
            </a:fld>
            <a:endParaRPr lang="zh-TW" altLang="en-US"/>
          </a:p>
        </p:txBody>
      </p:sp>
    </p:spTree>
    <p:extLst>
      <p:ext uri="{BB962C8B-B14F-4D97-AF65-F5344CB8AC3E}">
        <p14:creationId xmlns:p14="http://schemas.microsoft.com/office/powerpoint/2010/main" val="2135225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C98D-A0B4-4E02-B523-CE5697A6472B}"/>
              </a:ext>
            </a:extLst>
          </p:cNvPr>
          <p:cNvSpPr>
            <a:spLocks noGrp="1"/>
          </p:cNvSpPr>
          <p:nvPr>
            <p:ph type="title"/>
          </p:nvPr>
        </p:nvSpPr>
        <p:spPr/>
        <p:txBody>
          <a:bodyPr/>
          <a:lstStyle/>
          <a:p>
            <a:r>
              <a:rPr lang="en-US" altLang="zh-TW"/>
              <a:t>Click to edit Master title style</a:t>
            </a:r>
            <a:endParaRPr lang="zh-TW" altLang="en-US"/>
          </a:p>
        </p:txBody>
      </p:sp>
      <p:sp>
        <p:nvSpPr>
          <p:cNvPr id="3" name="Date Placeholder 2">
            <a:extLst>
              <a:ext uri="{FF2B5EF4-FFF2-40B4-BE49-F238E27FC236}">
                <a16:creationId xmlns:a16="http://schemas.microsoft.com/office/drawing/2014/main" id="{8024CCC2-D468-4BBD-92C7-336DDCD104E2}"/>
              </a:ext>
            </a:extLst>
          </p:cNvPr>
          <p:cNvSpPr>
            <a:spLocks noGrp="1"/>
          </p:cNvSpPr>
          <p:nvPr>
            <p:ph type="dt" sz="half" idx="10"/>
          </p:nvPr>
        </p:nvSpPr>
        <p:spPr/>
        <p:txBody>
          <a:bodyPr/>
          <a:lstStyle/>
          <a:p>
            <a:fld id="{8ED9F1ED-D386-4F26-AF6E-CC7D7785C3E6}" type="datetimeFigureOut">
              <a:rPr lang="zh-TW" altLang="en-US" smtClean="0"/>
              <a:t>2023/11/21</a:t>
            </a:fld>
            <a:endParaRPr lang="zh-TW" altLang="en-US"/>
          </a:p>
        </p:txBody>
      </p:sp>
      <p:sp>
        <p:nvSpPr>
          <p:cNvPr id="4" name="Footer Placeholder 3">
            <a:extLst>
              <a:ext uri="{FF2B5EF4-FFF2-40B4-BE49-F238E27FC236}">
                <a16:creationId xmlns:a16="http://schemas.microsoft.com/office/drawing/2014/main" id="{CC77E070-796C-4093-81A0-EC7A77F703B6}"/>
              </a:ext>
            </a:extLst>
          </p:cNvPr>
          <p:cNvSpPr>
            <a:spLocks noGrp="1"/>
          </p:cNvSpPr>
          <p:nvPr>
            <p:ph type="ftr" sz="quarter" idx="11"/>
          </p:nvPr>
        </p:nvSpPr>
        <p:spPr/>
        <p:txBody>
          <a:bodyPr/>
          <a:lstStyle/>
          <a:p>
            <a:endParaRPr lang="zh-TW" altLang="en-US"/>
          </a:p>
        </p:txBody>
      </p:sp>
      <p:sp>
        <p:nvSpPr>
          <p:cNvPr id="5" name="Slide Number Placeholder 4">
            <a:extLst>
              <a:ext uri="{FF2B5EF4-FFF2-40B4-BE49-F238E27FC236}">
                <a16:creationId xmlns:a16="http://schemas.microsoft.com/office/drawing/2014/main" id="{6D37E2DC-EF28-45BE-8AE2-69D28BC08FCC}"/>
              </a:ext>
            </a:extLst>
          </p:cNvPr>
          <p:cNvSpPr>
            <a:spLocks noGrp="1"/>
          </p:cNvSpPr>
          <p:nvPr>
            <p:ph type="sldNum" sz="quarter" idx="12"/>
          </p:nvPr>
        </p:nvSpPr>
        <p:spPr/>
        <p:txBody>
          <a:bodyPr/>
          <a:lstStyle/>
          <a:p>
            <a:fld id="{FFDAA915-424A-4AEE-B2CF-31E50A01F909}" type="slidenum">
              <a:rPr lang="zh-TW" altLang="en-US" smtClean="0"/>
              <a:t>‹#›</a:t>
            </a:fld>
            <a:endParaRPr lang="zh-TW" altLang="en-US"/>
          </a:p>
        </p:txBody>
      </p:sp>
    </p:spTree>
    <p:extLst>
      <p:ext uri="{BB962C8B-B14F-4D97-AF65-F5344CB8AC3E}">
        <p14:creationId xmlns:p14="http://schemas.microsoft.com/office/powerpoint/2010/main" val="2106246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9B88F-AF92-4DF2-B362-AC2927341B6A}"/>
              </a:ext>
            </a:extLst>
          </p:cNvPr>
          <p:cNvSpPr>
            <a:spLocks noGrp="1"/>
          </p:cNvSpPr>
          <p:nvPr>
            <p:ph type="dt" sz="half" idx="10"/>
          </p:nvPr>
        </p:nvSpPr>
        <p:spPr/>
        <p:txBody>
          <a:bodyPr/>
          <a:lstStyle/>
          <a:p>
            <a:fld id="{8ED9F1ED-D386-4F26-AF6E-CC7D7785C3E6}" type="datetimeFigureOut">
              <a:rPr lang="zh-TW" altLang="en-US" smtClean="0"/>
              <a:t>2023/11/21</a:t>
            </a:fld>
            <a:endParaRPr lang="zh-TW" altLang="en-US"/>
          </a:p>
        </p:txBody>
      </p:sp>
      <p:sp>
        <p:nvSpPr>
          <p:cNvPr id="3" name="Footer Placeholder 2">
            <a:extLst>
              <a:ext uri="{FF2B5EF4-FFF2-40B4-BE49-F238E27FC236}">
                <a16:creationId xmlns:a16="http://schemas.microsoft.com/office/drawing/2014/main" id="{0CC08B26-5414-4696-B632-B3A38582BB16}"/>
              </a:ext>
            </a:extLst>
          </p:cNvPr>
          <p:cNvSpPr>
            <a:spLocks noGrp="1"/>
          </p:cNvSpPr>
          <p:nvPr>
            <p:ph type="ftr" sz="quarter" idx="11"/>
          </p:nvPr>
        </p:nvSpPr>
        <p:spPr/>
        <p:txBody>
          <a:bodyPr/>
          <a:lstStyle/>
          <a:p>
            <a:endParaRPr lang="zh-TW" altLang="en-US"/>
          </a:p>
        </p:txBody>
      </p:sp>
      <p:sp>
        <p:nvSpPr>
          <p:cNvPr id="4" name="Slide Number Placeholder 3">
            <a:extLst>
              <a:ext uri="{FF2B5EF4-FFF2-40B4-BE49-F238E27FC236}">
                <a16:creationId xmlns:a16="http://schemas.microsoft.com/office/drawing/2014/main" id="{696DD96C-3924-47D1-A52D-9603E50971DE}"/>
              </a:ext>
            </a:extLst>
          </p:cNvPr>
          <p:cNvSpPr>
            <a:spLocks noGrp="1"/>
          </p:cNvSpPr>
          <p:nvPr>
            <p:ph type="sldNum" sz="quarter" idx="12"/>
          </p:nvPr>
        </p:nvSpPr>
        <p:spPr/>
        <p:txBody>
          <a:bodyPr/>
          <a:lstStyle/>
          <a:p>
            <a:fld id="{FFDAA915-424A-4AEE-B2CF-31E50A01F909}" type="slidenum">
              <a:rPr lang="zh-TW" altLang="en-US" smtClean="0"/>
              <a:t>‹#›</a:t>
            </a:fld>
            <a:endParaRPr lang="zh-TW" altLang="en-US"/>
          </a:p>
        </p:txBody>
      </p:sp>
    </p:spTree>
    <p:extLst>
      <p:ext uri="{BB962C8B-B14F-4D97-AF65-F5344CB8AC3E}">
        <p14:creationId xmlns:p14="http://schemas.microsoft.com/office/powerpoint/2010/main" val="2123421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9F5BB-23A2-4A1E-9183-341F0C920E6A}"/>
              </a:ext>
            </a:extLst>
          </p:cNvPr>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FC505DCB-3CD3-41FE-9977-6CD4D05060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Text Placeholder 3">
            <a:extLst>
              <a:ext uri="{FF2B5EF4-FFF2-40B4-BE49-F238E27FC236}">
                <a16:creationId xmlns:a16="http://schemas.microsoft.com/office/drawing/2014/main" id="{403515F5-A34F-4ACD-9B08-B5B82A0012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a:extLst>
              <a:ext uri="{FF2B5EF4-FFF2-40B4-BE49-F238E27FC236}">
                <a16:creationId xmlns:a16="http://schemas.microsoft.com/office/drawing/2014/main" id="{1E35E26E-5CE0-48DB-895E-FBCF93811ADA}"/>
              </a:ext>
            </a:extLst>
          </p:cNvPr>
          <p:cNvSpPr>
            <a:spLocks noGrp="1"/>
          </p:cNvSpPr>
          <p:nvPr>
            <p:ph type="dt" sz="half" idx="10"/>
          </p:nvPr>
        </p:nvSpPr>
        <p:spPr/>
        <p:txBody>
          <a:bodyPr/>
          <a:lstStyle/>
          <a:p>
            <a:fld id="{8ED9F1ED-D386-4F26-AF6E-CC7D7785C3E6}" type="datetimeFigureOut">
              <a:rPr lang="zh-TW" altLang="en-US" smtClean="0"/>
              <a:t>2023/11/21</a:t>
            </a:fld>
            <a:endParaRPr lang="zh-TW" altLang="en-US"/>
          </a:p>
        </p:txBody>
      </p:sp>
      <p:sp>
        <p:nvSpPr>
          <p:cNvPr id="6" name="Footer Placeholder 5">
            <a:extLst>
              <a:ext uri="{FF2B5EF4-FFF2-40B4-BE49-F238E27FC236}">
                <a16:creationId xmlns:a16="http://schemas.microsoft.com/office/drawing/2014/main" id="{39D6E8E3-51F1-4397-B6BA-A01B1FE276A3}"/>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DFDD0AF2-3209-4259-BF80-43CE0E6669B3}"/>
              </a:ext>
            </a:extLst>
          </p:cNvPr>
          <p:cNvSpPr>
            <a:spLocks noGrp="1"/>
          </p:cNvSpPr>
          <p:nvPr>
            <p:ph type="sldNum" sz="quarter" idx="12"/>
          </p:nvPr>
        </p:nvSpPr>
        <p:spPr/>
        <p:txBody>
          <a:bodyPr/>
          <a:lstStyle/>
          <a:p>
            <a:fld id="{FFDAA915-424A-4AEE-B2CF-31E50A01F909}" type="slidenum">
              <a:rPr lang="zh-TW" altLang="en-US" smtClean="0"/>
              <a:t>‹#›</a:t>
            </a:fld>
            <a:endParaRPr lang="zh-TW" altLang="en-US"/>
          </a:p>
        </p:txBody>
      </p:sp>
    </p:spTree>
    <p:extLst>
      <p:ext uri="{BB962C8B-B14F-4D97-AF65-F5344CB8AC3E}">
        <p14:creationId xmlns:p14="http://schemas.microsoft.com/office/powerpoint/2010/main" val="1730724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C2ED6-471E-401B-B5F0-1F24C8AF88B8}"/>
              </a:ext>
            </a:extLst>
          </p:cNvPr>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Picture Placeholder 2">
            <a:extLst>
              <a:ext uri="{FF2B5EF4-FFF2-40B4-BE49-F238E27FC236}">
                <a16:creationId xmlns:a16="http://schemas.microsoft.com/office/drawing/2014/main" id="{2C4460C4-86E4-4F89-AB6D-931D2BACE2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Text Placeholder 3">
            <a:extLst>
              <a:ext uri="{FF2B5EF4-FFF2-40B4-BE49-F238E27FC236}">
                <a16:creationId xmlns:a16="http://schemas.microsoft.com/office/drawing/2014/main" id="{5924466D-B28F-4993-9942-D48697C152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a:extLst>
              <a:ext uri="{FF2B5EF4-FFF2-40B4-BE49-F238E27FC236}">
                <a16:creationId xmlns:a16="http://schemas.microsoft.com/office/drawing/2014/main" id="{3895D976-4802-4034-B83B-8F3C301624EF}"/>
              </a:ext>
            </a:extLst>
          </p:cNvPr>
          <p:cNvSpPr>
            <a:spLocks noGrp="1"/>
          </p:cNvSpPr>
          <p:nvPr>
            <p:ph type="dt" sz="half" idx="10"/>
          </p:nvPr>
        </p:nvSpPr>
        <p:spPr/>
        <p:txBody>
          <a:bodyPr/>
          <a:lstStyle/>
          <a:p>
            <a:fld id="{8ED9F1ED-D386-4F26-AF6E-CC7D7785C3E6}" type="datetimeFigureOut">
              <a:rPr lang="zh-TW" altLang="en-US" smtClean="0"/>
              <a:t>2023/11/21</a:t>
            </a:fld>
            <a:endParaRPr lang="zh-TW" altLang="en-US"/>
          </a:p>
        </p:txBody>
      </p:sp>
      <p:sp>
        <p:nvSpPr>
          <p:cNvPr id="6" name="Footer Placeholder 5">
            <a:extLst>
              <a:ext uri="{FF2B5EF4-FFF2-40B4-BE49-F238E27FC236}">
                <a16:creationId xmlns:a16="http://schemas.microsoft.com/office/drawing/2014/main" id="{49A8A7C9-250B-4870-9B6F-58C90A05A052}"/>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FF026BE4-09FB-4C52-AFEE-0D4B59D59629}"/>
              </a:ext>
            </a:extLst>
          </p:cNvPr>
          <p:cNvSpPr>
            <a:spLocks noGrp="1"/>
          </p:cNvSpPr>
          <p:nvPr>
            <p:ph type="sldNum" sz="quarter" idx="12"/>
          </p:nvPr>
        </p:nvSpPr>
        <p:spPr/>
        <p:txBody>
          <a:bodyPr/>
          <a:lstStyle/>
          <a:p>
            <a:fld id="{FFDAA915-424A-4AEE-B2CF-31E50A01F909}" type="slidenum">
              <a:rPr lang="zh-TW" altLang="en-US" smtClean="0"/>
              <a:t>‹#›</a:t>
            </a:fld>
            <a:endParaRPr lang="zh-TW" altLang="en-US"/>
          </a:p>
        </p:txBody>
      </p:sp>
    </p:spTree>
    <p:extLst>
      <p:ext uri="{BB962C8B-B14F-4D97-AF65-F5344CB8AC3E}">
        <p14:creationId xmlns:p14="http://schemas.microsoft.com/office/powerpoint/2010/main" val="1299781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488D91-1B71-4087-920D-A04CB2150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03CB89C7-C5BE-43C1-BB77-84C6B1F6AC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2AD02434-681B-4EE8-8E11-EC1672E0E8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D9F1ED-D386-4F26-AF6E-CC7D7785C3E6}" type="datetimeFigureOut">
              <a:rPr lang="zh-TW" altLang="en-US" smtClean="0"/>
              <a:t>2023/11/21</a:t>
            </a:fld>
            <a:endParaRPr lang="zh-TW" altLang="en-US"/>
          </a:p>
        </p:txBody>
      </p:sp>
      <p:sp>
        <p:nvSpPr>
          <p:cNvPr id="5" name="Footer Placeholder 4">
            <a:extLst>
              <a:ext uri="{FF2B5EF4-FFF2-40B4-BE49-F238E27FC236}">
                <a16:creationId xmlns:a16="http://schemas.microsoft.com/office/drawing/2014/main" id="{7D92E460-C57D-4660-BDAC-879A3A9EE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a:extLst>
              <a:ext uri="{FF2B5EF4-FFF2-40B4-BE49-F238E27FC236}">
                <a16:creationId xmlns:a16="http://schemas.microsoft.com/office/drawing/2014/main" id="{2885186C-7CF8-4C2C-AF45-F2A178A870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DAA915-424A-4AEE-B2CF-31E50A01F909}" type="slidenum">
              <a:rPr lang="zh-TW" altLang="en-US" smtClean="0"/>
              <a:t>‹#›</a:t>
            </a:fld>
            <a:endParaRPr lang="zh-TW" altLang="en-US"/>
          </a:p>
        </p:txBody>
      </p:sp>
    </p:spTree>
    <p:extLst>
      <p:ext uri="{BB962C8B-B14F-4D97-AF65-F5344CB8AC3E}">
        <p14:creationId xmlns:p14="http://schemas.microsoft.com/office/powerpoint/2010/main" val="1477042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documentation.wazuh.com/current/user-manual/capabilities/file-integrity/index.html"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6.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hyperlink" Target="https://documentation.wazuh.com/current/user-manual/capabilities/file-integrity/index.html"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hyperlink" Target="https://developers.virustotal.com/reference/getting-starte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67171" y="1426996"/>
            <a:ext cx="6253317" cy="2690180"/>
          </a:xfrm>
        </p:spPr>
        <p:txBody>
          <a:bodyPr>
            <a:normAutofit/>
          </a:bodyPr>
          <a:lstStyle/>
          <a:p>
            <a:pPr algn="l"/>
            <a:r>
              <a:rPr lang="en-US" altLang="zh-TW" sz="8800" b="1" dirty="0">
                <a:latin typeface="+mj-ea"/>
              </a:rPr>
              <a:t>MITRE</a:t>
            </a:r>
            <a:br>
              <a:rPr lang="en-US" altLang="zh-TW" sz="8800" b="1" dirty="0">
                <a:latin typeface="+mj-ea"/>
              </a:rPr>
            </a:br>
            <a:r>
              <a:rPr lang="en-US" altLang="zh-TW" sz="8800" b="1" dirty="0">
                <a:latin typeface="+mj-ea"/>
              </a:rPr>
              <a:t>ENGAGE</a:t>
            </a:r>
            <a:endParaRPr lang="en-US" sz="8800" b="1" dirty="0">
              <a:latin typeface="+mj-ea"/>
            </a:endParaRPr>
          </a:p>
        </p:txBody>
      </p:sp>
      <p:pic>
        <p:nvPicPr>
          <p:cNvPr id="10" name="Picture 9">
            <a:extLst>
              <a:ext uri="{FF2B5EF4-FFF2-40B4-BE49-F238E27FC236}">
                <a16:creationId xmlns:a16="http://schemas.microsoft.com/office/drawing/2014/main" id="{687247C7-C900-4675-AF3E-CC1607A4F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784" y="1048344"/>
            <a:ext cx="3447484" cy="3447484"/>
          </a:xfrm>
          <a:prstGeom prst="rect">
            <a:avLst/>
          </a:prstGeom>
          <a:ln w="88900" cap="sq" cmpd="thickThin">
            <a:solidFill>
              <a:srgbClr val="000000"/>
            </a:solidFill>
            <a:prstDash val="solid"/>
            <a:miter lim="800000"/>
          </a:ln>
          <a:effectLst>
            <a:innerShdw blurRad="76200">
              <a:srgbClr val="000000"/>
            </a:innerShdw>
          </a:effectLst>
        </p:spPr>
      </p:pic>
      <p:sp>
        <p:nvSpPr>
          <p:cNvPr id="4" name="TextBox 3">
            <a:extLst>
              <a:ext uri="{FF2B5EF4-FFF2-40B4-BE49-F238E27FC236}">
                <a16:creationId xmlns:a16="http://schemas.microsoft.com/office/drawing/2014/main" id="{CF5F093C-AC43-417F-8E7A-E1E353FFCB87}"/>
              </a:ext>
            </a:extLst>
          </p:cNvPr>
          <p:cNvSpPr txBox="1"/>
          <p:nvPr/>
        </p:nvSpPr>
        <p:spPr>
          <a:xfrm>
            <a:off x="10440022" y="6246790"/>
            <a:ext cx="2039846" cy="461665"/>
          </a:xfrm>
          <a:prstGeom prst="rect">
            <a:avLst/>
          </a:prstGeom>
          <a:noFill/>
        </p:spPr>
        <p:txBody>
          <a:bodyPr wrap="square" rtlCol="0">
            <a:spAutoFit/>
          </a:bodyPr>
          <a:lstStyle/>
          <a:p>
            <a:r>
              <a:rPr lang="en-IN" altLang="zh-TW" dirty="0"/>
              <a:t>- </a:t>
            </a:r>
            <a:r>
              <a:rPr lang="en-IN" altLang="zh-TW" sz="2400" dirty="0"/>
              <a:t>SANDHYA</a:t>
            </a:r>
            <a:endParaRPr lang="zh-TW" altLang="en-US" sz="2400" dirty="0"/>
          </a:p>
        </p:txBody>
      </p:sp>
      <p:sp>
        <p:nvSpPr>
          <p:cNvPr id="8" name="AutoShape 8">
            <a:extLst>
              <a:ext uri="{FF2B5EF4-FFF2-40B4-BE49-F238E27FC236}">
                <a16:creationId xmlns:a16="http://schemas.microsoft.com/office/drawing/2014/main" id="{1959655C-6739-49A6-9D59-23ECD3BF1D42}"/>
              </a:ext>
            </a:extLst>
          </p:cNvPr>
          <p:cNvSpPr/>
          <p:nvPr/>
        </p:nvSpPr>
        <p:spPr>
          <a:xfrm flipV="1">
            <a:off x="5267171" y="4265697"/>
            <a:ext cx="6453774" cy="9238"/>
          </a:xfrm>
          <a:prstGeom prst="line">
            <a:avLst/>
          </a:prstGeom>
          <a:ln w="31750" cap="flat">
            <a:solidFill>
              <a:srgbClr val="000000"/>
            </a:solidFill>
            <a:prstDash val="solid"/>
            <a:headEnd type="none" w="sm" len="sm"/>
            <a:tailEnd type="none" w="sm" len="sm"/>
          </a:ln>
        </p:spPr>
        <p:txBody>
          <a:bodyPr/>
          <a:lstStyle/>
          <a:p>
            <a:endParaRPr lang="zh-TW" altLang="en-US" dirty="0"/>
          </a:p>
        </p:txBody>
      </p:sp>
      <p:sp>
        <p:nvSpPr>
          <p:cNvPr id="9" name="Subtitle 2">
            <a:extLst>
              <a:ext uri="{FF2B5EF4-FFF2-40B4-BE49-F238E27FC236}">
                <a16:creationId xmlns:a16="http://schemas.microsoft.com/office/drawing/2014/main" id="{E5474CD7-04B5-4588-A8A0-67B559447BEF}"/>
              </a:ext>
            </a:extLst>
          </p:cNvPr>
          <p:cNvSpPr txBox="1">
            <a:spLocks/>
          </p:cNvSpPr>
          <p:nvPr/>
        </p:nvSpPr>
        <p:spPr>
          <a:xfrm>
            <a:off x="5190598" y="4423456"/>
            <a:ext cx="6269347" cy="107143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TW" dirty="0">
                <a:solidFill>
                  <a:srgbClr val="374151"/>
                </a:solidFill>
                <a:latin typeface="Segoe UI Variable Text Semibold" pitchFamily="2" charset="0"/>
              </a:rPr>
              <a:t>EMPOWERING CYBERSECURITY THROUGH ADVESARY ENGAGEMENT</a:t>
            </a:r>
            <a:endParaRPr lang="en-US" dirty="0">
              <a:solidFill>
                <a:schemeClr val="tx1">
                  <a:lumMod val="85000"/>
                  <a:lumOff val="15000"/>
                </a:schemeClr>
              </a:solidFill>
              <a:latin typeface="Segoe UI Variable Text Semibold" pitchFamily="2" charset="0"/>
            </a:endParaRPr>
          </a:p>
        </p:txBody>
      </p:sp>
      <p:sp>
        <p:nvSpPr>
          <p:cNvPr id="3" name="TextBox 2">
            <a:extLst>
              <a:ext uri="{FF2B5EF4-FFF2-40B4-BE49-F238E27FC236}">
                <a16:creationId xmlns:a16="http://schemas.microsoft.com/office/drawing/2014/main" id="{BCCA9E79-0F7E-4BAD-BF9E-AE44BA25ED8F}"/>
              </a:ext>
            </a:extLst>
          </p:cNvPr>
          <p:cNvSpPr txBox="1"/>
          <p:nvPr/>
        </p:nvSpPr>
        <p:spPr>
          <a:xfrm>
            <a:off x="314035" y="4948957"/>
            <a:ext cx="3906983" cy="52322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IN" altLang="zh-TW" sz="2800" dirty="0">
                <a:latin typeface="Times New Roman" panose="02020603050405020304" pitchFamily="18" charset="0"/>
                <a:cs typeface="Times New Roman" panose="02020603050405020304" pitchFamily="18" charset="0"/>
              </a:rPr>
              <a:t>WEEK – 11</a:t>
            </a: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5429E0A2-53F6-4F6B-97D2-3390A7E4EB10}"/>
              </a:ext>
            </a:extLst>
          </p:cNvPr>
          <p:cNvPicPr>
            <a:picLocks noChangeAspect="1"/>
          </p:cNvPicPr>
          <p:nvPr/>
        </p:nvPicPr>
        <p:blipFill>
          <a:blip r:embed="rId3">
            <a:duotone>
              <a:prstClr val="black"/>
              <a:srgbClr val="D9C3A5">
                <a:tint val="50000"/>
                <a:satMod val="180000"/>
              </a:srgbClr>
            </a:duotone>
          </a:blip>
          <a:stretch>
            <a:fillRect/>
          </a:stretch>
        </p:blipFill>
        <p:spPr>
          <a:xfrm>
            <a:off x="325314" y="1841824"/>
            <a:ext cx="11684977" cy="4893084"/>
          </a:xfrm>
          <a:prstGeom prst="rect">
            <a:avLst/>
          </a:prstGeom>
        </p:spPr>
      </p:pic>
      <p:sp>
        <p:nvSpPr>
          <p:cNvPr id="5" name="TextBox 4">
            <a:extLst>
              <a:ext uri="{FF2B5EF4-FFF2-40B4-BE49-F238E27FC236}">
                <a16:creationId xmlns:a16="http://schemas.microsoft.com/office/drawing/2014/main" id="{1D473E68-B346-49ED-88FC-3FD565B1DA10}"/>
              </a:ext>
            </a:extLst>
          </p:cNvPr>
          <p:cNvSpPr txBox="1"/>
          <p:nvPr/>
        </p:nvSpPr>
        <p:spPr>
          <a:xfrm>
            <a:off x="1939350" y="123092"/>
            <a:ext cx="8313299"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400" b="1" dirty="0">
                <a:solidFill>
                  <a:schemeClr val="accent4">
                    <a:lumMod val="20000"/>
                    <a:lumOff val="80000"/>
                  </a:schemeClr>
                </a:solidFill>
                <a:latin typeface="Times New Roman" panose="02020603050405020304" pitchFamily="18" charset="0"/>
                <a:cs typeface="Times New Roman" panose="02020603050405020304" pitchFamily="18" charset="0"/>
              </a:rPr>
              <a:t>AUTOMATION  OF  EMAIL  ALERTS  FOR  SURICATA</a:t>
            </a:r>
            <a:endParaRPr lang="zh-TW" altLang="en-US" sz="2400"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9627DE0-E6E9-4947-AB0C-390E693E5F52}"/>
              </a:ext>
            </a:extLst>
          </p:cNvPr>
          <p:cNvSpPr txBox="1"/>
          <p:nvPr/>
        </p:nvSpPr>
        <p:spPr>
          <a:xfrm>
            <a:off x="325314" y="790362"/>
            <a:ext cx="11377248" cy="1200329"/>
          </a:xfrm>
          <a:prstGeom prst="rect">
            <a:avLst/>
          </a:prstGeom>
          <a:noFill/>
        </p:spPr>
        <p:txBody>
          <a:bodyPr wrap="square" rtlCol="0">
            <a:spAutoFit/>
          </a:bodyPr>
          <a:lstStyle/>
          <a:p>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Step-1 : Using app passwords for email alert generation</a:t>
            </a:r>
          </a:p>
          <a:p>
            <a:endPar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Step-2 : Write a Python code for automation of email alerts</a:t>
            </a:r>
          </a:p>
          <a:p>
            <a:endParaRPr lang="zh-TW" altLang="en-US" dirty="0"/>
          </a:p>
        </p:txBody>
      </p:sp>
    </p:spTree>
    <p:extLst>
      <p:ext uri="{BB962C8B-B14F-4D97-AF65-F5344CB8AC3E}">
        <p14:creationId xmlns:p14="http://schemas.microsoft.com/office/powerpoint/2010/main" val="1377950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031F5A18-BDE6-49E2-A408-017360F1217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59346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sp>
        <p:nvSpPr>
          <p:cNvPr id="4" name="TextBox 3">
            <a:extLst>
              <a:ext uri="{FF2B5EF4-FFF2-40B4-BE49-F238E27FC236}">
                <a16:creationId xmlns:a16="http://schemas.microsoft.com/office/drawing/2014/main" id="{F7CDAF93-3391-4117-A72D-417CD7259591}"/>
              </a:ext>
            </a:extLst>
          </p:cNvPr>
          <p:cNvSpPr txBox="1"/>
          <p:nvPr/>
        </p:nvSpPr>
        <p:spPr>
          <a:xfrm>
            <a:off x="731464" y="439548"/>
            <a:ext cx="8016882"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800" b="1" dirty="0">
                <a:solidFill>
                  <a:schemeClr val="accent4">
                    <a:lumMod val="20000"/>
                    <a:lumOff val="80000"/>
                  </a:schemeClr>
                </a:solidFill>
                <a:latin typeface="Times New Roman" panose="02020603050405020304" pitchFamily="18" charset="0"/>
                <a:cs typeface="Times New Roman" panose="02020603050405020304" pitchFamily="18" charset="0"/>
              </a:rPr>
              <a:t>MALWARE  DETECTION  USING  WAZUH</a:t>
            </a:r>
            <a:endParaRPr lang="zh-TW" altLang="en-US" sz="2800"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D078AC88-A12C-4178-8A39-EB7B3EC97C0B}"/>
              </a:ext>
            </a:extLst>
          </p:cNvPr>
          <p:cNvSpPr txBox="1"/>
          <p:nvPr/>
        </p:nvSpPr>
        <p:spPr>
          <a:xfrm>
            <a:off x="0" y="1419824"/>
            <a:ext cx="12192000" cy="5632311"/>
          </a:xfrm>
          <a:prstGeom prst="rect">
            <a:avLst/>
          </a:prstGeom>
          <a:noFill/>
        </p:spPr>
        <p:txBody>
          <a:bodyPr wrap="square" rtlCol="0">
            <a:spAutoFit/>
          </a:bodyPr>
          <a:lstStyle/>
          <a:p>
            <a:pPr marL="285750" indent="-285750" algn="just">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Malware, short for malicious software, refers to any software specifically designed to harm or exploit computer systems, networks, or users. It is created with the intention of gaining unauthorized access, causing damage, stealing sensitive information, or performing other malicious activities on a target system. There are various types of malware, each with specific functions and infection methods. Some common types of malware include viruses, worms, ransomware, botnets, spyware, trojans, and rootkits.</a:t>
            </a:r>
          </a:p>
          <a:p>
            <a:pPr marL="285750" indent="-285750" algn="just">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Malware detection is crucial for safeguarding computer systems and networks from cyber threats. It helps identify and mitigate malicious software that can cause a data breach, system compromise, and financial loss.</a:t>
            </a:r>
          </a:p>
          <a:p>
            <a:pPr marL="285750" indent="-285750" algn="just">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Malware detection refers to the process of analyzing a computer system or network for the existence of malicious software and files. Security products can identify malware by checking for signatures of known malware. Security tools can also detect malicious activity by detecting suspicious behavior from software activity. When malware infects a system, it can modify itself using various techniques to evade detection.</a:t>
            </a:r>
          </a:p>
          <a:p>
            <a:pPr marL="285750" indent="-285750" algn="just">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The Wazuh </a:t>
            </a:r>
            <a:r>
              <a:rPr lang="en-US" altLang="zh-TW"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file integrity monitoring (FIM) module</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helps detecting malicious files on monitored endpoints. On its own, the FIM module cannot detect malicious files. However, you can detect malware by combining the FIM module with threat detection rules and threat intelligence sources. You can configure Wazuh to use FIM events with threat intelligence sources like </a:t>
            </a:r>
            <a:r>
              <a:rPr lang="en-US" altLang="zh-TW" b="0" i="0" u="sng" dirty="0">
                <a:solidFill>
                  <a:schemeClr val="accent4">
                    <a:lumMod val="20000"/>
                    <a:lumOff val="80000"/>
                  </a:schemeClr>
                </a:solidFill>
                <a:effectLst/>
                <a:latin typeface="Times New Roman" panose="02020603050405020304" pitchFamily="18" charset="0"/>
                <a:cs typeface="Times New Roman" panose="02020603050405020304" pitchFamily="18" charset="0"/>
              </a:rPr>
              <a:t>VirusTotal</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and YARA scans to detect malware.</a:t>
            </a:r>
          </a:p>
          <a:p>
            <a:pPr marL="285750" indent="-285750" algn="just">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2A1381F-51FD-4184-BC08-0B73578E1782}"/>
              </a:ext>
            </a:extLst>
          </p:cNvPr>
          <p:cNvSpPr txBox="1"/>
          <p:nvPr/>
        </p:nvSpPr>
        <p:spPr>
          <a:xfrm>
            <a:off x="8916133" y="146372"/>
            <a:ext cx="1722559" cy="1137306"/>
          </a:xfrm>
          <a:prstGeom prst="rect">
            <a:avLst/>
          </a:prstGeom>
          <a:solidFill>
            <a:schemeClr val="accent4">
              <a:lumMod val="20000"/>
              <a:lumOff val="80000"/>
            </a:schemeClr>
          </a:solidFill>
        </p:spPr>
        <p:txBody>
          <a:bodyPr wrap="square" rtlCol="0">
            <a:spAutoFit/>
          </a:bodyPr>
          <a:lstStyle/>
          <a:p>
            <a:endParaRPr lang="zh-TW" altLang="en-US" dirty="0"/>
          </a:p>
        </p:txBody>
      </p:sp>
      <p:pic>
        <p:nvPicPr>
          <p:cNvPr id="10" name="Picture 9">
            <a:extLst>
              <a:ext uri="{FF2B5EF4-FFF2-40B4-BE49-F238E27FC236}">
                <a16:creationId xmlns:a16="http://schemas.microsoft.com/office/drawing/2014/main" id="{8597C396-1C46-4110-9ADC-CDDCB1A14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262" y="207686"/>
            <a:ext cx="1564299" cy="999413"/>
          </a:xfrm>
          <a:prstGeom prst="rect">
            <a:avLst/>
          </a:prstGeom>
        </p:spPr>
      </p:pic>
    </p:spTree>
    <p:extLst>
      <p:ext uri="{BB962C8B-B14F-4D97-AF65-F5344CB8AC3E}">
        <p14:creationId xmlns:p14="http://schemas.microsoft.com/office/powerpoint/2010/main" val="943862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sp>
        <p:nvSpPr>
          <p:cNvPr id="3" name="TextBox 2">
            <a:extLst>
              <a:ext uri="{FF2B5EF4-FFF2-40B4-BE49-F238E27FC236}">
                <a16:creationId xmlns:a16="http://schemas.microsoft.com/office/drawing/2014/main" id="{8C244806-F727-49D9-8AD1-441986615C40}"/>
              </a:ext>
            </a:extLst>
          </p:cNvPr>
          <p:cNvSpPr txBox="1"/>
          <p:nvPr/>
        </p:nvSpPr>
        <p:spPr>
          <a:xfrm>
            <a:off x="1716202" y="175778"/>
            <a:ext cx="8412536"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800" b="1" dirty="0">
                <a:solidFill>
                  <a:schemeClr val="accent4">
                    <a:lumMod val="20000"/>
                    <a:lumOff val="80000"/>
                  </a:schemeClr>
                </a:solidFill>
                <a:latin typeface="Times New Roman" panose="02020603050405020304" pitchFamily="18" charset="0"/>
                <a:cs typeface="Times New Roman" panose="02020603050405020304" pitchFamily="18" charset="0"/>
              </a:rPr>
              <a:t>VIRUS  TOTAL  INTEGRATION  WITH  WAZUH</a:t>
            </a:r>
            <a:endParaRPr lang="zh-TW" altLang="en-US" sz="2800"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F1A3997-E2C4-4400-9A4A-F149EB974B8D}"/>
              </a:ext>
            </a:extLst>
          </p:cNvPr>
          <p:cNvSpPr txBox="1"/>
          <p:nvPr/>
        </p:nvSpPr>
        <p:spPr>
          <a:xfrm>
            <a:off x="74074" y="879816"/>
            <a:ext cx="6522930" cy="5909310"/>
          </a:xfrm>
          <a:prstGeom prst="rect">
            <a:avLst/>
          </a:prstGeom>
          <a:noFill/>
        </p:spPr>
        <p:txBody>
          <a:bodyPr wrap="square" rtlCol="0">
            <a:spAutoFit/>
          </a:bodyPr>
          <a:lstStyle/>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Wazuh detects malicious files through an integration with VirusTotal, a powerful platform aggregating multiple antivirus products and an online scanning engine. </a:t>
            </a:r>
          </a:p>
          <a:p>
            <a:pPr marL="285750" indent="-285750">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Combining this tool with our FIM module provides an effective way of inspecting monitored files for malicious content.</a:t>
            </a:r>
          </a:p>
          <a:p>
            <a:pPr marL="285750" indent="-285750">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VirusTotal is an online service that analyzes files and URLs to detect viruses, worms, trojans, and other malicious content using antivirus engines and website scanners.</a:t>
            </a:r>
          </a:p>
          <a:p>
            <a:pPr marL="285750" indent="-285750">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VirusTotal is a free service with numerous useful features such as:</a:t>
            </a:r>
          </a:p>
          <a:p>
            <a:pPr marL="285750" indent="-285750">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VirusTotal stores all the analyses it performs, allowing users to search for file hashes. By sending the hash to the VirusTotal engine, we can know if VirusTotal has already scanned that specific file, and we can analyze its report.</a:t>
            </a:r>
          </a:p>
          <a:p>
            <a:pPr marL="342900" indent="-342900">
              <a:buFont typeface="+mj-lt"/>
              <a:buAutoNum type="arabicPeriod"/>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VirusTotal also provides an API that allows us to access the information generated by VirusTotal without needing to utilize the HTML website interface. </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31DC97C-A8ED-4764-9038-B101312F26A4}"/>
              </a:ext>
            </a:extLst>
          </p:cNvPr>
          <p:cNvSpPr txBox="1"/>
          <p:nvPr/>
        </p:nvSpPr>
        <p:spPr>
          <a:xfrm>
            <a:off x="6515100" y="791308"/>
            <a:ext cx="5676900" cy="5890914"/>
          </a:xfrm>
          <a:prstGeom prst="rect">
            <a:avLst/>
          </a:prstGeom>
          <a:solidFill>
            <a:schemeClr val="accent4">
              <a:lumMod val="20000"/>
              <a:lumOff val="80000"/>
            </a:schemeClr>
          </a:solidFill>
        </p:spPr>
        <p:txBody>
          <a:bodyPr wrap="square" rtlCol="0">
            <a:spAutoFit/>
          </a:bodyPr>
          <a:lstStyle/>
          <a:p>
            <a:endParaRPr lang="zh-TW" altLang="en-US" dirty="0"/>
          </a:p>
        </p:txBody>
      </p:sp>
      <p:pic>
        <p:nvPicPr>
          <p:cNvPr id="8" name="Picture 7">
            <a:extLst>
              <a:ext uri="{FF2B5EF4-FFF2-40B4-BE49-F238E27FC236}">
                <a16:creationId xmlns:a16="http://schemas.microsoft.com/office/drawing/2014/main" id="{8CCE7F39-EED7-436D-8E86-A88B89D742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137" y="915048"/>
            <a:ext cx="5602826" cy="5643434"/>
          </a:xfrm>
          <a:prstGeom prst="rect">
            <a:avLst/>
          </a:prstGeom>
        </p:spPr>
      </p:pic>
      <p:pic>
        <p:nvPicPr>
          <p:cNvPr id="10" name="Picture 9">
            <a:extLst>
              <a:ext uri="{FF2B5EF4-FFF2-40B4-BE49-F238E27FC236}">
                <a16:creationId xmlns:a16="http://schemas.microsoft.com/office/drawing/2014/main" id="{0C250119-350F-424D-9F98-D5831923F231}"/>
              </a:ext>
            </a:extLst>
          </p:cNvPr>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73743"/>
          <a:stretch/>
        </p:blipFill>
        <p:spPr>
          <a:xfrm>
            <a:off x="1442711" y="-101001"/>
            <a:ext cx="546981" cy="1041608"/>
          </a:xfrm>
          <a:prstGeom prst="rect">
            <a:avLst/>
          </a:prstGeom>
        </p:spPr>
      </p:pic>
    </p:spTree>
    <p:extLst>
      <p:ext uri="{BB962C8B-B14F-4D97-AF65-F5344CB8AC3E}">
        <p14:creationId xmlns:p14="http://schemas.microsoft.com/office/powerpoint/2010/main" val="3226798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7327" y="-5040"/>
            <a:ext cx="12192000" cy="6863040"/>
          </a:xfrm>
          <a:prstGeom prst="rect">
            <a:avLst/>
          </a:prstGeom>
        </p:spPr>
      </p:pic>
      <p:sp>
        <p:nvSpPr>
          <p:cNvPr id="3" name="TextBox 2">
            <a:extLst>
              <a:ext uri="{FF2B5EF4-FFF2-40B4-BE49-F238E27FC236}">
                <a16:creationId xmlns:a16="http://schemas.microsoft.com/office/drawing/2014/main" id="{393791A2-60E2-4C2F-B844-9614334F0CFD}"/>
              </a:ext>
            </a:extLst>
          </p:cNvPr>
          <p:cNvSpPr txBox="1"/>
          <p:nvPr/>
        </p:nvSpPr>
        <p:spPr>
          <a:xfrm>
            <a:off x="3895448" y="114232"/>
            <a:ext cx="3567975"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800" b="1" dirty="0">
                <a:solidFill>
                  <a:schemeClr val="accent4">
                    <a:lumMod val="20000"/>
                    <a:lumOff val="80000"/>
                  </a:schemeClr>
                </a:solidFill>
                <a:latin typeface="Times New Roman" panose="02020603050405020304" pitchFamily="18" charset="0"/>
                <a:cs typeface="Times New Roman" panose="02020603050405020304" pitchFamily="18" charset="0"/>
              </a:rPr>
              <a:t>HOW  IT  WORKS?</a:t>
            </a:r>
            <a:endParaRPr lang="zh-TW" altLang="en-US" sz="2800"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20472A5-9134-403F-B020-5C098EDEB45A}"/>
              </a:ext>
            </a:extLst>
          </p:cNvPr>
          <p:cNvSpPr txBox="1"/>
          <p:nvPr/>
        </p:nvSpPr>
        <p:spPr>
          <a:xfrm>
            <a:off x="178044" y="756724"/>
            <a:ext cx="11835912" cy="3970318"/>
          </a:xfrm>
          <a:prstGeom prst="rect">
            <a:avLst/>
          </a:prstGeom>
          <a:noFill/>
        </p:spPr>
        <p:txBody>
          <a:bodyPr wrap="square" rtlCol="0">
            <a:spAutoFit/>
          </a:bodyPr>
          <a:lstStyle/>
          <a:p>
            <a:pPr marL="285750" indent="-285750" algn="l">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This integration uses the VirusTotal API to detect malicious content within the files and directories monitored by the File Integrity Monitoring capability of Wazuh. This integration functions as described below:</a:t>
            </a:r>
          </a:p>
          <a:p>
            <a:pPr marL="285750" indent="-285750" algn="l">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Wazuh FIM looks for any file addition, change, or deletion on the monitored folders. This module has the hash of these files stored and triggers alerts when it detects any changes.</a:t>
            </a:r>
          </a:p>
          <a:p>
            <a:pPr algn="l">
              <a:buFont typeface="+mj-lt"/>
              <a:buAutoNum type="arabicPeriod"/>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If enabled, Wazuh triggers the VirusTotal integration when an FIM alert occurs. From this alert, the integration extracts the hash field of the file.</a:t>
            </a:r>
          </a:p>
          <a:p>
            <a:pPr algn="l">
              <a:buFont typeface="+mj-lt"/>
              <a:buAutoNum type="arabicPeriod"/>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The integration then makes an HTTP POST request to the VirusTotal database using the VirusTotal API. This call sends the extracted file hash to compare it with the information in the VirusTotal database.</a:t>
            </a:r>
          </a:p>
          <a:p>
            <a:pPr algn="l">
              <a:buFont typeface="+mj-lt"/>
              <a:buAutoNum type="arabicPeriod"/>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The integration receives a JSON response, which is the result of the request. The response triggers the Wazuh alerts.</a:t>
            </a:r>
          </a:p>
          <a:p>
            <a:pPr algn="l">
              <a:buFont typeface="+mj-lt"/>
              <a:buAutoNum type="arabicPeriod"/>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altLang="zh-TW" sz="1800" spc="35" dirty="0">
                <a:solidFill>
                  <a:schemeClr val="accent4">
                    <a:lumMod val="20000"/>
                    <a:lumOff val="80000"/>
                  </a:schemeClr>
                </a:solidFill>
                <a:effectLst/>
                <a:latin typeface="Times New Roman" panose="02020603050405020304" pitchFamily="18" charset="0"/>
                <a:ea typeface="新細明體" panose="02020500000000000000" pitchFamily="18" charset="-120"/>
                <a:cs typeface="Times New Roman" panose="02020603050405020304" pitchFamily="18" charset="0"/>
              </a:rPr>
              <a:t>Wazuh logs the triggered alert in the </a:t>
            </a:r>
            <a:r>
              <a:rPr lang="en-US" altLang="zh-TW" sz="1800" b="1" u="sng" spc="35" dirty="0">
                <a:solidFill>
                  <a:schemeClr val="accent4">
                    <a:lumMod val="20000"/>
                    <a:lumOff val="80000"/>
                  </a:schemeClr>
                </a:solidFill>
                <a:effectLst/>
                <a:latin typeface="Times New Roman" panose="02020603050405020304" pitchFamily="18" charset="0"/>
                <a:ea typeface="細明體" panose="02020509000000000000" pitchFamily="49" charset="-120"/>
                <a:cs typeface="Times New Roman" panose="02020603050405020304" pitchFamily="18" charset="0"/>
              </a:rPr>
              <a:t>/var/ossec/logs/integration.log</a:t>
            </a:r>
            <a:r>
              <a:rPr lang="en-US" altLang="zh-TW" sz="1800" spc="35" dirty="0">
                <a:solidFill>
                  <a:schemeClr val="accent4">
                    <a:lumMod val="20000"/>
                    <a:lumOff val="80000"/>
                  </a:schemeClr>
                </a:solidFill>
                <a:effectLst/>
                <a:latin typeface="Times New Roman" panose="02020603050405020304" pitchFamily="18" charset="0"/>
                <a:ea typeface="新細明體" panose="02020500000000000000" pitchFamily="18" charset="-120"/>
                <a:cs typeface="Times New Roman" panose="02020603050405020304" pitchFamily="18" charset="0"/>
              </a:rPr>
              <a:t> file and stores it in the</a:t>
            </a:r>
            <a:r>
              <a:rPr lang="en-US" altLang="zh-TW" sz="1800" b="1" u="sng" spc="35" dirty="0">
                <a:solidFill>
                  <a:schemeClr val="accent4">
                    <a:lumMod val="20000"/>
                    <a:lumOff val="80000"/>
                  </a:schemeClr>
                </a:solidFill>
                <a:effectLst/>
                <a:latin typeface="Times New Roman" panose="02020603050405020304" pitchFamily="18" charset="0"/>
                <a:ea typeface="細明體" panose="02020509000000000000" pitchFamily="49" charset="-120"/>
                <a:cs typeface="Times New Roman" panose="02020603050405020304" pitchFamily="18" charset="0"/>
              </a:rPr>
              <a:t> /var/ossec/logs/alerts.log</a:t>
            </a:r>
            <a:r>
              <a:rPr lang="en-US" altLang="zh-TW" sz="1800" spc="35" dirty="0">
                <a:solidFill>
                  <a:schemeClr val="accent4">
                    <a:lumMod val="20000"/>
                    <a:lumOff val="80000"/>
                  </a:schemeClr>
                </a:solidFill>
                <a:effectLst/>
                <a:latin typeface="Times New Roman" panose="02020603050405020304" pitchFamily="18" charset="0"/>
                <a:ea typeface="新細明體" panose="02020500000000000000" pitchFamily="18" charset="-120"/>
                <a:cs typeface="Times New Roman" panose="02020603050405020304" pitchFamily="18" charset="0"/>
              </a:rPr>
              <a:t> file with all other alerts.</a:t>
            </a: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7213AA3-4C30-4E07-B4D4-5A6CF55FB89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415560" y="-125796"/>
            <a:ext cx="2006553" cy="1003276"/>
          </a:xfrm>
          <a:prstGeom prst="rect">
            <a:avLst/>
          </a:prstGeom>
        </p:spPr>
      </p:pic>
      <p:sp>
        <p:nvSpPr>
          <p:cNvPr id="11" name="TextBox 10">
            <a:extLst>
              <a:ext uri="{FF2B5EF4-FFF2-40B4-BE49-F238E27FC236}">
                <a16:creationId xmlns:a16="http://schemas.microsoft.com/office/drawing/2014/main" id="{3433A15D-D225-42A2-9B88-EB04C1E6A807}"/>
              </a:ext>
            </a:extLst>
          </p:cNvPr>
          <p:cNvSpPr txBox="1"/>
          <p:nvPr/>
        </p:nvSpPr>
        <p:spPr>
          <a:xfrm>
            <a:off x="7025054" y="4196158"/>
            <a:ext cx="4818184" cy="2661842"/>
          </a:xfrm>
          <a:prstGeom prst="rect">
            <a:avLst/>
          </a:prstGeom>
          <a:solidFill>
            <a:schemeClr val="accent4">
              <a:lumMod val="20000"/>
              <a:lumOff val="80000"/>
            </a:schemeClr>
          </a:solidFill>
        </p:spPr>
        <p:txBody>
          <a:bodyPr wrap="square" rtlCol="0">
            <a:spAutoFit/>
          </a:bodyPr>
          <a:lstStyle/>
          <a:p>
            <a:endParaRPr lang="zh-TW" altLang="en-US" dirty="0"/>
          </a:p>
        </p:txBody>
      </p:sp>
      <p:pic>
        <p:nvPicPr>
          <p:cNvPr id="12" name="Picture 11">
            <a:extLst>
              <a:ext uri="{FF2B5EF4-FFF2-40B4-BE49-F238E27FC236}">
                <a16:creationId xmlns:a16="http://schemas.microsoft.com/office/drawing/2014/main" id="{86E707B9-1C3D-497A-AD9B-752633F254FA}"/>
              </a:ext>
            </a:extLst>
          </p:cNvPr>
          <p:cNvPicPr>
            <a:picLocks noChangeAspect="1"/>
          </p:cNvPicPr>
          <p:nvPr/>
        </p:nvPicPr>
        <p:blipFill>
          <a:blip r:embed="rId5"/>
          <a:stretch>
            <a:fillRect/>
          </a:stretch>
        </p:blipFill>
        <p:spPr>
          <a:xfrm>
            <a:off x="7130561" y="4253274"/>
            <a:ext cx="4607170" cy="2547609"/>
          </a:xfrm>
          <a:prstGeom prst="rect">
            <a:avLst/>
          </a:prstGeom>
        </p:spPr>
      </p:pic>
      <p:sp>
        <p:nvSpPr>
          <p:cNvPr id="13" name="TextBox 12">
            <a:extLst>
              <a:ext uri="{FF2B5EF4-FFF2-40B4-BE49-F238E27FC236}">
                <a16:creationId xmlns:a16="http://schemas.microsoft.com/office/drawing/2014/main" id="{2B9257AE-9894-4C14-B158-1DD2C08C8B0D}"/>
              </a:ext>
            </a:extLst>
          </p:cNvPr>
          <p:cNvSpPr txBox="1"/>
          <p:nvPr/>
        </p:nvSpPr>
        <p:spPr>
          <a:xfrm>
            <a:off x="146628" y="4473143"/>
            <a:ext cx="6757621" cy="2031325"/>
          </a:xfrm>
          <a:prstGeom prst="rect">
            <a:avLst/>
          </a:prstGeom>
          <a:noFill/>
        </p:spPr>
        <p:txBody>
          <a:bodyPr wrap="square" rtlCol="0">
            <a:spAutoFit/>
          </a:bodyPr>
          <a:lstStyle/>
          <a:p>
            <a:pPr marL="285750" indent="-285750">
              <a:buFont typeface="Arial" panose="020B0604020202020204" pitchFamily="34" charset="0"/>
              <a:buChar char="•"/>
            </a:pP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When a file is added to the server, Wazuh agent will scan that file with the syscheck daemon and generate a hash. After generating hash it is going to forward it to Wazuh manager. Now Wazuh manager will send the new hash to the Virus Total .Virus Total gives us the ability with its free API to submit the hashes to their platform for analysis. After analyzing the hash, Virus Total sends the results to the Wazuh Manager and alerts can be generated.</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84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sp>
        <p:nvSpPr>
          <p:cNvPr id="3" name="TextBox 2">
            <a:extLst>
              <a:ext uri="{FF2B5EF4-FFF2-40B4-BE49-F238E27FC236}">
                <a16:creationId xmlns:a16="http://schemas.microsoft.com/office/drawing/2014/main" id="{EB94BEF0-A70D-44DE-9886-8BD8617ACD00}"/>
              </a:ext>
            </a:extLst>
          </p:cNvPr>
          <p:cNvSpPr txBox="1"/>
          <p:nvPr/>
        </p:nvSpPr>
        <p:spPr>
          <a:xfrm>
            <a:off x="712176" y="184571"/>
            <a:ext cx="9856177"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altLang="zh-TW" sz="2800"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Detecting and removing malware using VirusTotal integration</a:t>
            </a:r>
          </a:p>
        </p:txBody>
      </p:sp>
      <p:sp>
        <p:nvSpPr>
          <p:cNvPr id="5" name="TextBox 4">
            <a:extLst>
              <a:ext uri="{FF2B5EF4-FFF2-40B4-BE49-F238E27FC236}">
                <a16:creationId xmlns:a16="http://schemas.microsoft.com/office/drawing/2014/main" id="{F17A5191-33A7-4ED5-AF81-4F8ED32C8721}"/>
              </a:ext>
            </a:extLst>
          </p:cNvPr>
          <p:cNvSpPr txBox="1"/>
          <p:nvPr/>
        </p:nvSpPr>
        <p:spPr>
          <a:xfrm>
            <a:off x="205154" y="897402"/>
            <a:ext cx="11781692" cy="1477328"/>
          </a:xfrm>
          <a:prstGeom prst="rect">
            <a:avLst/>
          </a:prstGeom>
          <a:noFill/>
        </p:spPr>
        <p:txBody>
          <a:bodyPr wrap="square" rtlCol="0">
            <a:spAutoFit/>
          </a:bodyPr>
          <a:lstStyle/>
          <a:p>
            <a:pPr marL="285750" indent="-285750" algn="l">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We can</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use the Wazuh </a:t>
            </a:r>
            <a:r>
              <a:rPr lang="en-US" altLang="zh-TW"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File Integrity Monitoring</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(FIM) module to monitor a directory for changes and the VirusTotal API to scan the files in the directory. Then, configure Wazuh to trigger an active response script and remove files that VirusTotal detects as malicious. </a:t>
            </a:r>
          </a:p>
          <a:p>
            <a:pPr marL="285750" indent="-285750" algn="l">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We</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need a </a:t>
            </a:r>
            <a:r>
              <a:rPr lang="en-US" altLang="zh-TW"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VirusTotal API key</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in this use case to authenticate Wazuh to the VirusTotal API.</a:t>
            </a:r>
          </a:p>
          <a:p>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9B3D56E-83CF-47EB-8C2A-61829381948B}"/>
              </a:ext>
            </a:extLst>
          </p:cNvPr>
          <p:cNvPicPr>
            <a:picLocks noChangeAspect="1"/>
          </p:cNvPicPr>
          <p:nvPr/>
        </p:nvPicPr>
        <p:blipFill rotWithShape="1">
          <a:blip r:embed="rId5"/>
          <a:srcRect b="24268"/>
          <a:stretch/>
        </p:blipFill>
        <p:spPr>
          <a:xfrm>
            <a:off x="0" y="2206028"/>
            <a:ext cx="12192000" cy="4554485"/>
          </a:xfrm>
          <a:prstGeom prst="rect">
            <a:avLst/>
          </a:prstGeom>
        </p:spPr>
      </p:pic>
    </p:spTree>
    <p:extLst>
      <p:ext uri="{BB962C8B-B14F-4D97-AF65-F5344CB8AC3E}">
        <p14:creationId xmlns:p14="http://schemas.microsoft.com/office/powerpoint/2010/main" val="3788584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8DE29CD0-2667-41EA-97E9-BB7E1542E872}"/>
              </a:ext>
            </a:extLst>
          </p:cNvPr>
          <p:cNvPicPr>
            <a:picLocks noChangeAspect="1"/>
          </p:cNvPicPr>
          <p:nvPr/>
        </p:nvPicPr>
        <p:blipFill rotWithShape="1">
          <a:blip r:embed="rId3"/>
          <a:srcRect t="4872"/>
          <a:stretch/>
        </p:blipFill>
        <p:spPr>
          <a:xfrm>
            <a:off x="0" y="593459"/>
            <a:ext cx="12192000" cy="6263609"/>
          </a:xfrm>
          <a:prstGeom prst="rect">
            <a:avLst/>
          </a:prstGeom>
        </p:spPr>
      </p:pic>
      <p:pic>
        <p:nvPicPr>
          <p:cNvPr id="5" name="Picture 4">
            <a:extLst>
              <a:ext uri="{FF2B5EF4-FFF2-40B4-BE49-F238E27FC236}">
                <a16:creationId xmlns:a16="http://schemas.microsoft.com/office/drawing/2014/main" id="{383915CE-81A6-4BC4-9DB8-A00FA3047716}"/>
              </a:ext>
            </a:extLst>
          </p:cNvPr>
          <p:cNvPicPr>
            <a:picLocks noChangeAspect="1"/>
          </p:cNvPicPr>
          <p:nvPr/>
        </p:nvPicPr>
        <p:blipFill rotWithShape="1">
          <a:blip r:embed="rId4"/>
          <a:srcRect t="6100"/>
          <a:stretch/>
        </p:blipFill>
        <p:spPr>
          <a:xfrm>
            <a:off x="202224" y="965422"/>
            <a:ext cx="9988061" cy="5725523"/>
          </a:xfrm>
          <a:prstGeom prst="rect">
            <a:avLst/>
          </a:prstGeom>
        </p:spPr>
      </p:pic>
      <p:sp>
        <p:nvSpPr>
          <p:cNvPr id="6" name="TextBox 5">
            <a:extLst>
              <a:ext uri="{FF2B5EF4-FFF2-40B4-BE49-F238E27FC236}">
                <a16:creationId xmlns:a16="http://schemas.microsoft.com/office/drawing/2014/main" id="{D5A6DC1E-75D0-4EBC-B615-F535AE8BB03E}"/>
              </a:ext>
            </a:extLst>
          </p:cNvPr>
          <p:cNvSpPr txBox="1"/>
          <p:nvPr/>
        </p:nvSpPr>
        <p:spPr>
          <a:xfrm>
            <a:off x="360485" y="3912577"/>
            <a:ext cx="9601200" cy="826477"/>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endParaRPr lang="zh-TW" altLang="en-US" dirty="0"/>
          </a:p>
        </p:txBody>
      </p:sp>
      <p:sp>
        <p:nvSpPr>
          <p:cNvPr id="8" name="TextBox 7">
            <a:extLst>
              <a:ext uri="{FF2B5EF4-FFF2-40B4-BE49-F238E27FC236}">
                <a16:creationId xmlns:a16="http://schemas.microsoft.com/office/drawing/2014/main" id="{DBA2F623-F123-42CE-8C19-585282DE7FBF}"/>
              </a:ext>
            </a:extLst>
          </p:cNvPr>
          <p:cNvSpPr txBox="1"/>
          <p:nvPr/>
        </p:nvSpPr>
        <p:spPr>
          <a:xfrm>
            <a:off x="3033803" y="75845"/>
            <a:ext cx="6611360"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400" b="1" dirty="0">
                <a:solidFill>
                  <a:schemeClr val="accent4">
                    <a:lumMod val="20000"/>
                    <a:lumOff val="80000"/>
                  </a:schemeClr>
                </a:solidFill>
                <a:latin typeface="Times New Roman" panose="02020603050405020304" pitchFamily="18" charset="0"/>
                <a:cs typeface="Times New Roman" panose="02020603050405020304" pitchFamily="18" charset="0"/>
              </a:rPr>
              <a:t>INTEGRATION  OF  VIRUS  TOTAL</a:t>
            </a:r>
            <a:endParaRPr lang="zh-TW" altLang="en-US" sz="2400"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3E7F723-32BC-421E-89A7-B52C4DE91C84}"/>
              </a:ext>
            </a:extLst>
          </p:cNvPr>
          <p:cNvSpPr txBox="1"/>
          <p:nvPr/>
        </p:nvSpPr>
        <p:spPr>
          <a:xfrm>
            <a:off x="2250829" y="631823"/>
            <a:ext cx="3024555" cy="295235"/>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endParaRPr lang="zh-TW" altLang="en-US" dirty="0"/>
          </a:p>
        </p:txBody>
      </p:sp>
      <p:sp>
        <p:nvSpPr>
          <p:cNvPr id="7" name="TextBox 6">
            <a:extLst>
              <a:ext uri="{FF2B5EF4-FFF2-40B4-BE49-F238E27FC236}">
                <a16:creationId xmlns:a16="http://schemas.microsoft.com/office/drawing/2014/main" id="{82385FE6-04D8-42B3-B54A-2839B60BC5BC}"/>
              </a:ext>
            </a:extLst>
          </p:cNvPr>
          <p:cNvSpPr txBox="1"/>
          <p:nvPr/>
        </p:nvSpPr>
        <p:spPr>
          <a:xfrm>
            <a:off x="5196254" y="3227882"/>
            <a:ext cx="4730261" cy="646331"/>
          </a:xfrm>
          <a:prstGeom prst="rect">
            <a:avLst/>
          </a:prstGeom>
          <a:noFill/>
        </p:spPr>
        <p:txBody>
          <a:bodyPr wrap="square" rtlCol="0">
            <a:spAutoFit/>
          </a:bodyPr>
          <a:lstStyle/>
          <a:p>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STEP-1:</a:t>
            </a: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 Enable the Integrator module and configure the VirusTotal integration.</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4478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569CEFFA-E4E7-47D2-9837-14628629BB2E}"/>
              </a:ext>
            </a:extLst>
          </p:cNvPr>
          <p:cNvPicPr>
            <a:picLocks noChangeAspect="1"/>
          </p:cNvPicPr>
          <p:nvPr/>
        </p:nvPicPr>
        <p:blipFill>
          <a:blip r:embed="rId3"/>
          <a:stretch>
            <a:fillRect/>
          </a:stretch>
        </p:blipFill>
        <p:spPr>
          <a:xfrm>
            <a:off x="254976" y="1377188"/>
            <a:ext cx="7135221" cy="990738"/>
          </a:xfrm>
          <a:prstGeom prst="rect">
            <a:avLst/>
          </a:prstGeom>
        </p:spPr>
      </p:pic>
      <p:sp>
        <p:nvSpPr>
          <p:cNvPr id="6" name="TextBox 5">
            <a:extLst>
              <a:ext uri="{FF2B5EF4-FFF2-40B4-BE49-F238E27FC236}">
                <a16:creationId xmlns:a16="http://schemas.microsoft.com/office/drawing/2014/main" id="{D7D302CF-F92D-4F9D-BE1A-D1326DBCDF29}"/>
              </a:ext>
            </a:extLst>
          </p:cNvPr>
          <p:cNvSpPr txBox="1"/>
          <p:nvPr/>
        </p:nvSpPr>
        <p:spPr>
          <a:xfrm>
            <a:off x="254976" y="149469"/>
            <a:ext cx="11790485" cy="1200329"/>
          </a:xfrm>
          <a:prstGeom prst="rect">
            <a:avLst/>
          </a:prstGeom>
          <a:noFill/>
        </p:spPr>
        <p:txBody>
          <a:bodyPr wrap="square" rtlCol="0">
            <a:spAutoFit/>
          </a:bodyPr>
          <a:lstStyle/>
          <a:p>
            <a:r>
              <a:rPr lang="en-IN" altLang="zh-TW" b="1" dirty="0">
                <a:solidFill>
                  <a:schemeClr val="accent4">
                    <a:lumMod val="20000"/>
                    <a:lumOff val="80000"/>
                  </a:schemeClr>
                </a:solidFill>
                <a:latin typeface="Times New Roman" panose="02020603050405020304" pitchFamily="18" charset="0"/>
                <a:cs typeface="Times New Roman" panose="02020603050405020304" pitchFamily="18" charset="0"/>
              </a:rPr>
              <a:t>STEP-2 </a:t>
            </a: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 </a:t>
            </a:r>
            <a:r>
              <a:rPr lang="en-US" altLang="zh-TW" i="0" dirty="0">
                <a:solidFill>
                  <a:schemeClr val="accent4">
                    <a:lumMod val="20000"/>
                    <a:lumOff val="80000"/>
                  </a:schemeClr>
                </a:solidFill>
                <a:effectLst/>
                <a:latin typeface="Times New Roman" panose="02020603050405020304" pitchFamily="18" charset="0"/>
                <a:cs typeface="Times New Roman" panose="02020603050405020304" pitchFamily="18" charset="0"/>
              </a:rPr>
              <a:t>Using FIM to monitor a directory</a:t>
            </a:r>
          </a:p>
          <a:p>
            <a:r>
              <a:rPr lang="en-US" altLang="zh-TW" b="1" dirty="0">
                <a:solidFill>
                  <a:schemeClr val="accent4">
                    <a:lumMod val="20000"/>
                    <a:lumOff val="80000"/>
                  </a:schemeClr>
                </a:solidFill>
                <a:latin typeface="Times New Roman" panose="02020603050405020304" pitchFamily="18" charset="0"/>
                <a:cs typeface="Times New Roman" panose="02020603050405020304" pitchFamily="18" charset="0"/>
              </a:rPr>
              <a:t>              </a:t>
            </a: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Add the following to the &lt;syscheck&gt; section of the configuration file. We can configure these options in the Wazuh server and the Wazuh agent /var/ossec/etc/ossec.conf file. You can also configure this capability remotely using the centralized configuration options provided by the agent.conf file. In our case we have configured the options on the Wazuh server.</a:t>
            </a:r>
            <a:endParaRPr lang="en-US" altLang="zh-TW"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E8597DD-4D5F-4235-BE76-9BE5CA9E33D3}"/>
              </a:ext>
            </a:extLst>
          </p:cNvPr>
          <p:cNvSpPr txBox="1"/>
          <p:nvPr/>
        </p:nvSpPr>
        <p:spPr>
          <a:xfrm>
            <a:off x="254976" y="5524377"/>
            <a:ext cx="11544301" cy="1200329"/>
          </a:xfrm>
          <a:prstGeom prst="rect">
            <a:avLst/>
          </a:prstGeom>
          <a:noFill/>
        </p:spPr>
        <p:txBody>
          <a:bodyPr wrap="square" rtlCol="0">
            <a:spAutoFit/>
          </a:bodyPr>
          <a:lstStyle/>
          <a:p>
            <a:r>
              <a:rPr lang="en-IN" altLang="zh-TW" b="1" dirty="0">
                <a:solidFill>
                  <a:schemeClr val="accent4">
                    <a:lumMod val="20000"/>
                    <a:lumOff val="80000"/>
                  </a:schemeClr>
                </a:solidFill>
                <a:latin typeface="Times New Roman" panose="02020603050405020304" pitchFamily="18" charset="0"/>
                <a:cs typeface="Times New Roman" panose="02020603050405020304" pitchFamily="18" charset="0"/>
              </a:rPr>
              <a:t>STEP-6</a:t>
            </a: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 : </a:t>
            </a: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Restart the Wazuh agent to apply the changes:</a:t>
            </a:r>
          </a:p>
          <a:p>
            <a:pPr marL="342900" indent="-342900">
              <a:buFont typeface="+mj-lt"/>
              <a:buAutoNum type="alphaLcParen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sudo systemctl restart wazuh-agent</a:t>
            </a:r>
          </a:p>
          <a:p>
            <a:pPr marL="285750" indent="-285750">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After restarting, FIM applies the new configuration and monitors the folder we specify in near real time. When FIM detects a new file in the monitored directory, Wazuh generates the alerts.</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CCE75A3-9D6D-4895-B12A-266BFBB77734}"/>
              </a:ext>
            </a:extLst>
          </p:cNvPr>
          <p:cNvSpPr txBox="1"/>
          <p:nvPr/>
        </p:nvSpPr>
        <p:spPr>
          <a:xfrm>
            <a:off x="254976" y="2477226"/>
            <a:ext cx="11544301" cy="923330"/>
          </a:xfrm>
          <a:prstGeom prst="rect">
            <a:avLst/>
          </a:prstGeom>
          <a:noFill/>
        </p:spPr>
        <p:txBody>
          <a:bodyPr wrap="square" rtlCol="0">
            <a:spAutoFit/>
          </a:bodyPr>
          <a:lstStyle/>
          <a:p>
            <a:r>
              <a:rPr lang="en-IN" altLang="zh-TW" b="1" dirty="0">
                <a:solidFill>
                  <a:schemeClr val="accent4">
                    <a:lumMod val="20000"/>
                    <a:lumOff val="80000"/>
                  </a:schemeClr>
                </a:solidFill>
                <a:latin typeface="Times New Roman" panose="02020603050405020304" pitchFamily="18" charset="0"/>
                <a:cs typeface="Times New Roman" panose="02020603050405020304" pitchFamily="18" charset="0"/>
              </a:rPr>
              <a:t>STEP-3</a:t>
            </a: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 :</a:t>
            </a: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 Install jq, a utility that processes JSON input from the active response script.</a:t>
            </a:r>
          </a:p>
          <a:p>
            <a:pPr marL="342900" indent="-342900">
              <a:buFont typeface="+mj-lt"/>
              <a:buAutoNum type="alphaLcParen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sudo apt update</a:t>
            </a:r>
          </a:p>
          <a:p>
            <a:pPr marL="342900" indent="-342900">
              <a:buFont typeface="+mj-lt"/>
              <a:buAutoNum type="alphaLcParen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sudo apt -y install jq</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8B7E134-6FFD-41A7-9C32-4DD1AE2AF83A}"/>
              </a:ext>
            </a:extLst>
          </p:cNvPr>
          <p:cNvSpPr txBox="1"/>
          <p:nvPr/>
        </p:nvSpPr>
        <p:spPr>
          <a:xfrm>
            <a:off x="254976" y="3566701"/>
            <a:ext cx="11969262" cy="646331"/>
          </a:xfrm>
          <a:prstGeom prst="rect">
            <a:avLst/>
          </a:prstGeom>
          <a:noFill/>
        </p:spPr>
        <p:txBody>
          <a:bodyPr wrap="square" rtlCol="0">
            <a:spAutoFit/>
          </a:bodyPr>
          <a:lstStyle/>
          <a:p>
            <a:r>
              <a:rPr lang="en-IN" altLang="zh-TW" b="1" dirty="0">
                <a:solidFill>
                  <a:schemeClr val="accent4">
                    <a:lumMod val="20000"/>
                    <a:lumOff val="80000"/>
                  </a:schemeClr>
                </a:solidFill>
                <a:latin typeface="Times New Roman" panose="02020603050405020304" pitchFamily="18" charset="0"/>
                <a:cs typeface="Times New Roman" panose="02020603050405020304" pitchFamily="18" charset="0"/>
              </a:rPr>
              <a:t>STEP-4</a:t>
            </a: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 : </a:t>
            </a: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Create the /var/ossec/active-response/bin/remove-threat.sh active response script to remove malicious files from the endpoint</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F130AB1E-4600-4A0B-AB46-1304AD42343B}"/>
              </a:ext>
            </a:extLst>
          </p:cNvPr>
          <p:cNvSpPr txBox="1"/>
          <p:nvPr/>
        </p:nvSpPr>
        <p:spPr>
          <a:xfrm>
            <a:off x="254976" y="4372474"/>
            <a:ext cx="11969262" cy="923330"/>
          </a:xfrm>
          <a:prstGeom prst="rect">
            <a:avLst/>
          </a:prstGeom>
          <a:noFill/>
        </p:spPr>
        <p:txBody>
          <a:bodyPr wrap="square" rtlCol="0">
            <a:spAutoFit/>
          </a:bodyPr>
          <a:lstStyle/>
          <a:p>
            <a:r>
              <a:rPr lang="en-IN" altLang="zh-TW" b="1" dirty="0">
                <a:solidFill>
                  <a:schemeClr val="accent4">
                    <a:lumMod val="20000"/>
                    <a:lumOff val="80000"/>
                  </a:schemeClr>
                </a:solidFill>
                <a:latin typeface="Times New Roman" panose="02020603050405020304" pitchFamily="18" charset="0"/>
                <a:cs typeface="Times New Roman" panose="02020603050405020304" pitchFamily="18" charset="0"/>
              </a:rPr>
              <a:t>STEP-5</a:t>
            </a: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 :Change the /var/ossec/active-response/bin/remove-threat.sh file ownership, and permissions:</a:t>
            </a:r>
          </a:p>
          <a:p>
            <a:pPr marL="342900" indent="-342900">
              <a:buFont typeface="+mj-lt"/>
              <a:buAutoNum type="alphaLcParenR"/>
            </a:pP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sudo chmod 750 /var/ossec/active-response/bin/remove-threat.sh</a:t>
            </a:r>
          </a:p>
          <a:p>
            <a:pPr marL="342900" indent="-342900">
              <a:buFont typeface="+mj-lt"/>
              <a:buAutoNum type="alphaLcParenR"/>
            </a:pP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sudo chown root:wazuh /var/ossec/active-response/bin/remove-threat.sh</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022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8" name="Picture 7">
            <a:extLst>
              <a:ext uri="{FF2B5EF4-FFF2-40B4-BE49-F238E27FC236}">
                <a16:creationId xmlns:a16="http://schemas.microsoft.com/office/drawing/2014/main" id="{B4D4AE2D-EDEF-4285-AFEC-BD58DEB7B367}"/>
              </a:ext>
            </a:extLst>
          </p:cNvPr>
          <p:cNvPicPr>
            <a:picLocks noChangeAspect="1"/>
          </p:cNvPicPr>
          <p:nvPr/>
        </p:nvPicPr>
        <p:blipFill rotWithShape="1">
          <a:blip r:embed="rId3">
            <a:extLst>
              <a:ext uri="{28A0092B-C50C-407E-A947-70E740481C1C}">
                <a14:useLocalDpi xmlns:a14="http://schemas.microsoft.com/office/drawing/2010/main" val="0"/>
              </a:ext>
            </a:extLst>
          </a:blip>
          <a:srcRect t="13590"/>
          <a:stretch/>
        </p:blipFill>
        <p:spPr>
          <a:xfrm>
            <a:off x="10111" y="931985"/>
            <a:ext cx="5876338" cy="5926014"/>
          </a:xfrm>
          <a:prstGeom prst="rect">
            <a:avLst/>
          </a:prstGeom>
        </p:spPr>
      </p:pic>
      <p:pic>
        <p:nvPicPr>
          <p:cNvPr id="12" name="Picture 11">
            <a:extLst>
              <a:ext uri="{FF2B5EF4-FFF2-40B4-BE49-F238E27FC236}">
                <a16:creationId xmlns:a16="http://schemas.microsoft.com/office/drawing/2014/main" id="{86F9213A-4908-488A-A23A-EAC0AB0898AA}"/>
              </a:ext>
            </a:extLst>
          </p:cNvPr>
          <p:cNvPicPr>
            <a:picLocks noChangeAspect="1"/>
          </p:cNvPicPr>
          <p:nvPr/>
        </p:nvPicPr>
        <p:blipFill rotWithShape="1">
          <a:blip r:embed="rId4">
            <a:extLst>
              <a:ext uri="{28A0092B-C50C-407E-A947-70E740481C1C}">
                <a14:useLocalDpi xmlns:a14="http://schemas.microsoft.com/office/drawing/2010/main" val="0"/>
              </a:ext>
            </a:extLst>
          </a:blip>
          <a:srcRect l="1254" t="384" r="3068" b="4488"/>
          <a:stretch/>
        </p:blipFill>
        <p:spPr>
          <a:xfrm>
            <a:off x="5693166" y="-5040"/>
            <a:ext cx="6488723" cy="6858000"/>
          </a:xfrm>
          <a:prstGeom prst="rect">
            <a:avLst/>
          </a:prstGeom>
        </p:spPr>
      </p:pic>
      <p:sp>
        <p:nvSpPr>
          <p:cNvPr id="19" name="TextBox 18">
            <a:extLst>
              <a:ext uri="{FF2B5EF4-FFF2-40B4-BE49-F238E27FC236}">
                <a16:creationId xmlns:a16="http://schemas.microsoft.com/office/drawing/2014/main" id="{BD873580-1847-41E3-B889-3B3D46D0EB8C}"/>
              </a:ext>
            </a:extLst>
          </p:cNvPr>
          <p:cNvSpPr txBox="1"/>
          <p:nvPr/>
        </p:nvSpPr>
        <p:spPr>
          <a:xfrm>
            <a:off x="378069" y="47974"/>
            <a:ext cx="4721469" cy="83099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400" dirty="0">
                <a:solidFill>
                  <a:schemeClr val="accent4">
                    <a:lumMod val="20000"/>
                    <a:lumOff val="80000"/>
                  </a:schemeClr>
                </a:solidFill>
                <a:latin typeface="Times New Roman" panose="02020603050405020304" pitchFamily="18" charset="0"/>
                <a:cs typeface="Times New Roman" panose="02020603050405020304" pitchFamily="18" charset="0"/>
              </a:rPr>
              <a:t>STEP-4: Python Script- To remove malicious threat files</a:t>
            </a:r>
            <a:endParaRPr lang="zh-TW" altLang="en-US" sz="24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485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ED3ADC76-C96B-4D34-8AEC-58C89F818FDC}"/>
              </a:ext>
            </a:extLst>
          </p:cNvPr>
          <p:cNvPicPr>
            <a:picLocks noChangeAspect="1"/>
          </p:cNvPicPr>
          <p:nvPr/>
        </p:nvPicPr>
        <p:blipFill>
          <a:blip r:embed="rId3"/>
          <a:stretch>
            <a:fillRect/>
          </a:stretch>
        </p:blipFill>
        <p:spPr>
          <a:xfrm>
            <a:off x="0" y="293370"/>
            <a:ext cx="12192000" cy="6271260"/>
          </a:xfrm>
          <a:prstGeom prst="rect">
            <a:avLst/>
          </a:prstGeom>
        </p:spPr>
      </p:pic>
    </p:spTree>
    <p:extLst>
      <p:ext uri="{BB962C8B-B14F-4D97-AF65-F5344CB8AC3E}">
        <p14:creationId xmlns:p14="http://schemas.microsoft.com/office/powerpoint/2010/main" val="341947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117695"/>
            <a:ext cx="12192000" cy="6863040"/>
          </a:xfrm>
          <a:prstGeom prst="rect">
            <a:avLst/>
          </a:prstGeom>
        </p:spPr>
      </p:pic>
      <p:pic>
        <p:nvPicPr>
          <p:cNvPr id="11" name="Picture 10">
            <a:extLst>
              <a:ext uri="{FF2B5EF4-FFF2-40B4-BE49-F238E27FC236}">
                <a16:creationId xmlns:a16="http://schemas.microsoft.com/office/drawing/2014/main" id="{B14C00E3-1C3A-458D-BDA9-B32C188F3C0C}"/>
              </a:ext>
            </a:extLst>
          </p:cNvPr>
          <p:cNvPicPr>
            <a:picLocks noChangeAspect="1"/>
          </p:cNvPicPr>
          <p:nvPr/>
        </p:nvPicPr>
        <p:blipFill rotWithShape="1">
          <a:blip r:embed="rId3"/>
          <a:srcRect l="1939" t="11146" r="1000"/>
          <a:stretch/>
        </p:blipFill>
        <p:spPr>
          <a:xfrm rot="5400000">
            <a:off x="-119359" y="1468004"/>
            <a:ext cx="4656500" cy="4158890"/>
          </a:xfrm>
          <a:prstGeom prst="rect">
            <a:avLst/>
          </a:prstGeom>
        </p:spPr>
      </p:pic>
      <p:pic>
        <p:nvPicPr>
          <p:cNvPr id="12" name="Picture 11">
            <a:extLst>
              <a:ext uri="{FF2B5EF4-FFF2-40B4-BE49-F238E27FC236}">
                <a16:creationId xmlns:a16="http://schemas.microsoft.com/office/drawing/2014/main" id="{2675150B-D978-4D5D-8181-9329697882DF}"/>
              </a:ext>
            </a:extLst>
          </p:cNvPr>
          <p:cNvPicPr>
            <a:picLocks noChangeAspect="1"/>
          </p:cNvPicPr>
          <p:nvPr/>
        </p:nvPicPr>
        <p:blipFill rotWithShape="1">
          <a:blip r:embed="rId4">
            <a:extLst>
              <a:ext uri="{28A0092B-C50C-407E-A947-70E740481C1C}">
                <a14:useLocalDpi xmlns:a14="http://schemas.microsoft.com/office/drawing/2010/main" val="0"/>
              </a:ext>
            </a:extLst>
          </a:blip>
          <a:srcRect l="11364" t="7946" r="67045" b="46128"/>
          <a:stretch/>
        </p:blipFill>
        <p:spPr>
          <a:xfrm>
            <a:off x="485844" y="1542747"/>
            <a:ext cx="3423386" cy="409605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81B8EC5-E8E5-4090-95E4-53E0F2DED6D9}"/>
              </a:ext>
            </a:extLst>
          </p:cNvPr>
          <p:cNvSpPr txBox="1"/>
          <p:nvPr/>
        </p:nvSpPr>
        <p:spPr>
          <a:xfrm>
            <a:off x="4971346" y="1311564"/>
            <a:ext cx="6906618" cy="4893647"/>
          </a:xfrm>
          <a:prstGeom prst="rect">
            <a:avLst/>
          </a:prstGeom>
          <a:noFill/>
        </p:spPr>
        <p:txBody>
          <a:bodyPr wrap="square" rtlCol="0">
            <a:spAutoFit/>
          </a:bodyPr>
          <a:lstStyle/>
          <a:p>
            <a:pPr marL="342900" indent="-342900" algn="just">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We can </a:t>
            </a:r>
            <a:r>
              <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Expose</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adversaries on the network by using deceptive activities to provide high fidelity alerts when adversaries are active in the engagement environment.</a:t>
            </a:r>
          </a:p>
          <a:p>
            <a:pPr algn="just"/>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altLang="zh-TW" i="0" dirty="0">
                <a:solidFill>
                  <a:schemeClr val="accent4">
                    <a:lumMod val="20000"/>
                    <a:lumOff val="80000"/>
                  </a:schemeClr>
                </a:solidFill>
                <a:effectLst/>
                <a:latin typeface="Arial" panose="020B0604020202020204" pitchFamily="34" charset="0"/>
              </a:rPr>
              <a:t>Engage Approaches</a:t>
            </a:r>
            <a:r>
              <a:rPr lang="en-US" altLang="zh-TW" dirty="0">
                <a:solidFill>
                  <a:schemeClr val="accent4">
                    <a:lumMod val="20000"/>
                    <a:lumOff val="80000"/>
                  </a:schemeClr>
                </a:solidFill>
                <a:latin typeface="Arial" panose="020B0604020202020204" pitchFamily="34" charset="0"/>
              </a:rPr>
              <a:t>: </a:t>
            </a: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H</a:t>
            </a: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elps us to identify what actions we would like to take against our adversary and helps us to drive progress towards that impact.</a:t>
            </a:r>
          </a:p>
          <a:p>
            <a:pPr algn="just"/>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The two engagement approaches under expose includes: </a:t>
            </a:r>
            <a:r>
              <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rPr>
              <a:t>COLLECT AND DETECT</a:t>
            </a:r>
          </a:p>
          <a:p>
            <a:pPr marL="342900" indent="-342900" algn="just">
              <a:buFont typeface="Arial" panose="020B0604020202020204" pitchFamily="34" charset="0"/>
              <a:buChar char="•"/>
            </a:pPr>
            <a:endParaRPr lang="en-US" altLang="zh-TW"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COLLECT</a:t>
            </a:r>
            <a:r>
              <a:rPr lang="en-US" altLang="zh-TW" dirty="0">
                <a:solidFill>
                  <a:schemeClr val="accent4">
                    <a:lumMod val="20000"/>
                    <a:lumOff val="80000"/>
                  </a:schemeClr>
                </a:solidFill>
                <a:latin typeface="Arial" panose="020B0604020202020204" pitchFamily="34" charset="0"/>
              </a:rPr>
              <a:t>:</a:t>
            </a:r>
            <a:r>
              <a:rPr lang="en-US" altLang="zh-TW" sz="1600" dirty="0">
                <a:solidFill>
                  <a:schemeClr val="accent4">
                    <a:lumMod val="20000"/>
                    <a:lumOff val="80000"/>
                  </a:schemeClr>
                </a:solidFill>
                <a:latin typeface="Arial" panose="020B0604020202020204" pitchFamily="34" charset="0"/>
              </a:rPr>
              <a:t> </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Gather adversary tools, observe tactics, and collect other raw intelligence about the adversary’s activity.</a:t>
            </a:r>
            <a:r>
              <a:rPr lang="en-US" altLang="zh-TW" sz="1600" b="0" i="0" dirty="0">
                <a:solidFill>
                  <a:srgbClr val="111921"/>
                </a:solidFill>
                <a:effectLst/>
                <a:latin typeface="Arial" panose="020B0604020202020204" pitchFamily="34" charset="0"/>
              </a:rPr>
              <a:t> </a:t>
            </a:r>
          </a:p>
          <a:p>
            <a:pPr algn="just"/>
            <a:endParaRPr lang="en-US" altLang="zh-TW" sz="1600" dirty="0">
              <a:solidFill>
                <a:schemeClr val="accent4">
                  <a:lumMod val="20000"/>
                  <a:lumOff val="80000"/>
                </a:schemeClr>
              </a:solidFill>
              <a:latin typeface="Arial" panose="020B0604020202020204" pitchFamily="34" charset="0"/>
              <a:cs typeface="Times New Roman" panose="02020603050405020304" pitchFamily="18" charset="0"/>
            </a:endParaRPr>
          </a:p>
          <a:p>
            <a:pPr marL="342900" indent="-342900" algn="just">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DETECT:</a:t>
            </a:r>
            <a:r>
              <a:rPr lang="en-US" altLang="zh-TW" sz="1600" b="0" i="0" dirty="0">
                <a:solidFill>
                  <a:srgbClr val="111921"/>
                </a:solidFill>
                <a:effectLst/>
                <a:latin typeface="Arial" panose="020B0604020202020204" pitchFamily="34" charset="0"/>
              </a:rPr>
              <a:t> </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Establish or maintain awareness regarding adversary activity.</a:t>
            </a:r>
            <a:r>
              <a:rPr lang="en-US" altLang="zh-TW" sz="1600" b="0" i="0" dirty="0">
                <a:solidFill>
                  <a:srgbClr val="111921"/>
                </a:solidFill>
                <a:effectLst/>
                <a:latin typeface="Arial" panose="020B0604020202020204" pitchFamily="34" charset="0"/>
              </a:rPr>
              <a:t> </a:t>
            </a:r>
            <a:r>
              <a:rPr lang="en-US" altLang="zh-TW" sz="1600"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Detection activities focus on the defender’s ability to monitor adversary activity throughout an environment, often by creating high-fidelity detections.</a:t>
            </a:r>
            <a:endParaRPr lang="zh-TW" altLang="en-US" sz="16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4A9B452-0865-4924-ACE1-85E32925BF14}"/>
              </a:ext>
            </a:extLst>
          </p:cNvPr>
          <p:cNvSpPr txBox="1"/>
          <p:nvPr/>
        </p:nvSpPr>
        <p:spPr>
          <a:xfrm>
            <a:off x="3388092" y="227918"/>
            <a:ext cx="4712198" cy="523220"/>
          </a:xfrm>
          <a:prstGeom prst="rect">
            <a:avLst/>
          </a:prstGeom>
          <a:noFill/>
        </p:spPr>
        <p:txBody>
          <a:bodyPr wrap="square" rtlCol="0">
            <a:spAutoFit/>
          </a:bodyPr>
          <a:lstStyle/>
          <a:p>
            <a:r>
              <a:rPr lang="en-IN" altLang="zh-TW" sz="2800" b="1" dirty="0">
                <a:solidFill>
                  <a:schemeClr val="accent4">
                    <a:lumMod val="20000"/>
                    <a:lumOff val="80000"/>
                  </a:schemeClr>
                </a:solidFill>
                <a:latin typeface="Times New Roman" panose="02020603050405020304" pitchFamily="18" charset="0"/>
                <a:cs typeface="Times New Roman" panose="02020603050405020304" pitchFamily="18" charset="0"/>
              </a:rPr>
              <a:t>ENGAGE GOAL : EXPOSE</a:t>
            </a:r>
            <a:endParaRPr lang="zh-TW" altLang="en-US" sz="2800"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450155E-ED98-453A-B901-460805B63DF8}"/>
              </a:ext>
            </a:extLst>
          </p:cNvPr>
          <p:cNvSpPr txBox="1"/>
          <p:nvPr/>
        </p:nvSpPr>
        <p:spPr>
          <a:xfrm>
            <a:off x="467765" y="3711123"/>
            <a:ext cx="1652954" cy="597877"/>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endParaRPr lang="zh-TW" altLang="en-US" dirty="0"/>
          </a:p>
        </p:txBody>
      </p:sp>
      <p:sp>
        <p:nvSpPr>
          <p:cNvPr id="8" name="TextBox 7">
            <a:extLst>
              <a:ext uri="{FF2B5EF4-FFF2-40B4-BE49-F238E27FC236}">
                <a16:creationId xmlns:a16="http://schemas.microsoft.com/office/drawing/2014/main" id="{A0DD42D7-B460-4F02-A24E-DB204E0FB238}"/>
              </a:ext>
            </a:extLst>
          </p:cNvPr>
          <p:cNvSpPr txBox="1"/>
          <p:nvPr/>
        </p:nvSpPr>
        <p:spPr>
          <a:xfrm>
            <a:off x="485844" y="4977447"/>
            <a:ext cx="1652954" cy="597877"/>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endParaRPr lang="zh-TW" altLang="en-US" dirty="0"/>
          </a:p>
        </p:txBody>
      </p:sp>
      <p:sp>
        <p:nvSpPr>
          <p:cNvPr id="10" name="TextBox 9">
            <a:extLst>
              <a:ext uri="{FF2B5EF4-FFF2-40B4-BE49-F238E27FC236}">
                <a16:creationId xmlns:a16="http://schemas.microsoft.com/office/drawing/2014/main" id="{8A2C3264-008B-4187-A0B5-4BA8B20FA4AD}"/>
              </a:ext>
            </a:extLst>
          </p:cNvPr>
          <p:cNvSpPr txBox="1"/>
          <p:nvPr/>
        </p:nvSpPr>
        <p:spPr>
          <a:xfrm>
            <a:off x="2197537" y="4316095"/>
            <a:ext cx="1652954" cy="597877"/>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endParaRPr lang="zh-TW" altLang="en-US" dirty="0"/>
          </a:p>
        </p:txBody>
      </p:sp>
      <p:sp>
        <p:nvSpPr>
          <p:cNvPr id="13" name="TextBox 12">
            <a:extLst>
              <a:ext uri="{FF2B5EF4-FFF2-40B4-BE49-F238E27FC236}">
                <a16:creationId xmlns:a16="http://schemas.microsoft.com/office/drawing/2014/main" id="{83B0D63B-5239-47F6-A93D-CF664873730F}"/>
              </a:ext>
            </a:extLst>
          </p:cNvPr>
          <p:cNvSpPr txBox="1"/>
          <p:nvPr/>
        </p:nvSpPr>
        <p:spPr>
          <a:xfrm>
            <a:off x="2197537" y="4977446"/>
            <a:ext cx="1652954" cy="597877"/>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endParaRPr lang="zh-TW" altLang="en-US" dirty="0"/>
          </a:p>
        </p:txBody>
      </p:sp>
    </p:spTree>
    <p:extLst>
      <p:ext uri="{BB962C8B-B14F-4D97-AF65-F5344CB8AC3E}">
        <p14:creationId xmlns:p14="http://schemas.microsoft.com/office/powerpoint/2010/main" val="3816117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E4903AA6-45AD-4007-BE98-E4D25E633D03}"/>
              </a:ext>
            </a:extLst>
          </p:cNvPr>
          <p:cNvPicPr>
            <a:picLocks noChangeAspect="1"/>
          </p:cNvPicPr>
          <p:nvPr/>
        </p:nvPicPr>
        <p:blipFill>
          <a:blip r:embed="rId3"/>
          <a:stretch>
            <a:fillRect/>
          </a:stretch>
        </p:blipFill>
        <p:spPr>
          <a:xfrm>
            <a:off x="0" y="312420"/>
            <a:ext cx="12192000" cy="6233160"/>
          </a:xfrm>
          <a:prstGeom prst="rect">
            <a:avLst/>
          </a:prstGeom>
        </p:spPr>
      </p:pic>
      <p:sp>
        <p:nvSpPr>
          <p:cNvPr id="5" name="TextBox 4">
            <a:extLst>
              <a:ext uri="{FF2B5EF4-FFF2-40B4-BE49-F238E27FC236}">
                <a16:creationId xmlns:a16="http://schemas.microsoft.com/office/drawing/2014/main" id="{C32FEEFB-6B82-4CD0-882B-0D05E17FEB8B}"/>
              </a:ext>
            </a:extLst>
          </p:cNvPr>
          <p:cNvSpPr txBox="1"/>
          <p:nvPr/>
        </p:nvSpPr>
        <p:spPr>
          <a:xfrm>
            <a:off x="1600200" y="5899637"/>
            <a:ext cx="5503986" cy="378071"/>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endParaRPr lang="zh-TW" altLang="en-US" dirty="0"/>
          </a:p>
        </p:txBody>
      </p:sp>
    </p:spTree>
    <p:extLst>
      <p:ext uri="{BB962C8B-B14F-4D97-AF65-F5344CB8AC3E}">
        <p14:creationId xmlns:p14="http://schemas.microsoft.com/office/powerpoint/2010/main" val="2640645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sp>
        <p:nvSpPr>
          <p:cNvPr id="3" name="TextBox 2">
            <a:extLst>
              <a:ext uri="{FF2B5EF4-FFF2-40B4-BE49-F238E27FC236}">
                <a16:creationId xmlns:a16="http://schemas.microsoft.com/office/drawing/2014/main" id="{1B58D2D1-C5B4-4B67-B035-9AB9DDBC7DCD}"/>
              </a:ext>
            </a:extLst>
          </p:cNvPr>
          <p:cNvSpPr txBox="1"/>
          <p:nvPr/>
        </p:nvSpPr>
        <p:spPr>
          <a:xfrm>
            <a:off x="2224454" y="96716"/>
            <a:ext cx="7502769"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800" dirty="0">
                <a:solidFill>
                  <a:schemeClr val="accent4">
                    <a:lumMod val="20000"/>
                    <a:lumOff val="80000"/>
                  </a:schemeClr>
                </a:solidFill>
                <a:latin typeface="Times New Roman" panose="02020603050405020304" pitchFamily="18" charset="0"/>
                <a:cs typeface="Times New Roman" panose="02020603050405020304" pitchFamily="18" charset="0"/>
              </a:rPr>
              <a:t>NEXT CONFIGURATION- WAZUH SERVER</a:t>
            </a:r>
            <a:endParaRPr lang="zh-TW" altLang="en-US" sz="28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5D23CB0-5268-4E65-BF57-4D28C29590B2}"/>
              </a:ext>
            </a:extLst>
          </p:cNvPr>
          <p:cNvSpPr txBox="1"/>
          <p:nvPr/>
        </p:nvSpPr>
        <p:spPr>
          <a:xfrm>
            <a:off x="114301" y="808891"/>
            <a:ext cx="6886240" cy="590931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solidFill>
                  <a:schemeClr val="accent4">
                    <a:lumMod val="20000"/>
                    <a:lumOff val="80000"/>
                  </a:schemeClr>
                </a:solidFill>
              </a:rPr>
              <a:t>We need to perform the following steps on the Wazuh server to alert for changes in the endpoint directory and enable the VirusTotal integration. These steps also enable and trigger the active response script whenever a suspicious file is detected.</a:t>
            </a:r>
          </a:p>
          <a:p>
            <a:endParaRPr lang="en-US" altLang="zh-TW" dirty="0">
              <a:solidFill>
                <a:schemeClr val="accent4">
                  <a:lumMod val="20000"/>
                  <a:lumOff val="80000"/>
                </a:schemeClr>
              </a:solidFill>
            </a:endParaRPr>
          </a:p>
          <a:p>
            <a:pPr marL="342900" indent="-342900">
              <a:buFont typeface="+mj-lt"/>
              <a:buAutoNum type="arabicPeriod"/>
            </a:pPr>
            <a:r>
              <a:rPr lang="en-US" altLang="zh-TW" dirty="0">
                <a:solidFill>
                  <a:schemeClr val="accent4">
                    <a:lumMod val="20000"/>
                    <a:lumOff val="80000"/>
                  </a:schemeClr>
                </a:solidFill>
              </a:rPr>
              <a:t>Add the following rules to the /var/ossec/etc/rules/local_rules.xml file on the Wazuh server. These rules alert about changes in the /root directory that are detected by FIM scans: ------</a:t>
            </a:r>
            <a:r>
              <a:rPr lang="en-US" altLang="zh-TW" dirty="0">
                <a:solidFill>
                  <a:schemeClr val="accent4">
                    <a:lumMod val="20000"/>
                    <a:lumOff val="80000"/>
                  </a:schemeClr>
                </a:solidFill>
                <a:sym typeface="Wingdings" panose="05000000000000000000" pitchFamily="2" charset="2"/>
              </a:rPr>
              <a:t></a:t>
            </a:r>
          </a:p>
          <a:p>
            <a:pPr marL="342900" indent="-342900">
              <a:buFont typeface="+mj-lt"/>
              <a:buAutoNum type="arabicPeriod"/>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sym typeface="Wingdings" panose="05000000000000000000" pitchFamily="2" charset="2"/>
            </a:endParaRPr>
          </a:p>
          <a:p>
            <a:pPr marL="342900" indent="-342900">
              <a:buFont typeface="+mj-lt"/>
              <a:buAutoNum type="arabicPeriod"/>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Add the following configuration to the Wazuh server /var/ossec/etc/ossec.conf file to enable the Virustotal integration. Replace &lt;OUR_VIRUS_TOTAL_API_KEY&gt; with our VirusTotal API key. This allows to trigger a VirusTotal query whenever any of the rules 100200 and 100201 are triggered: ------</a:t>
            </a: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sym typeface="Wingdings" panose="05000000000000000000" pitchFamily="2" charset="2"/>
              </a:rPr>
              <a:t></a:t>
            </a:r>
          </a:p>
          <a:p>
            <a:pPr marL="342900" indent="-342900">
              <a:buFont typeface="+mj-lt"/>
              <a:buAutoNum type="arabicPeriod"/>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sym typeface="Wingdings" panose="05000000000000000000" pitchFamily="2" charset="2"/>
            </a:endParaRPr>
          </a:p>
          <a:p>
            <a:pPr marL="342900" indent="-342900">
              <a:buFont typeface="+mj-lt"/>
              <a:buAutoNum type="arabicPeriod"/>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sym typeface="Wingdings" panose="05000000000000000000" pitchFamily="2" charset="2"/>
              </a:rPr>
              <a:t>Append the following blocks to the Wazuh server /var/ossec/etc/ossec.conf file. This enables active response and triggers the remove-threat.sh script when VirusTotal flags a file as malicious: ------</a:t>
            </a:r>
          </a:p>
          <a:p>
            <a:pPr marL="285750" indent="-285750">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Arial" panose="020B0604020202020204" pitchFamily="34" charset="0"/>
              <a:buChar char="•"/>
            </a:pP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349DBBD-D91D-42A3-AF30-6C47654B1401}"/>
              </a:ext>
            </a:extLst>
          </p:cNvPr>
          <p:cNvPicPr>
            <a:picLocks noChangeAspect="1"/>
          </p:cNvPicPr>
          <p:nvPr/>
        </p:nvPicPr>
        <p:blipFill>
          <a:blip r:embed="rId3"/>
          <a:stretch>
            <a:fillRect/>
          </a:stretch>
        </p:blipFill>
        <p:spPr>
          <a:xfrm>
            <a:off x="7114842" y="710416"/>
            <a:ext cx="4088423" cy="2329218"/>
          </a:xfrm>
          <a:prstGeom prst="rect">
            <a:avLst/>
          </a:prstGeom>
        </p:spPr>
      </p:pic>
      <p:pic>
        <p:nvPicPr>
          <p:cNvPr id="7" name="Picture 6">
            <a:extLst>
              <a:ext uri="{FF2B5EF4-FFF2-40B4-BE49-F238E27FC236}">
                <a16:creationId xmlns:a16="http://schemas.microsoft.com/office/drawing/2014/main" id="{9229758C-7FE8-4345-B9E7-F00F991263D4}"/>
              </a:ext>
            </a:extLst>
          </p:cNvPr>
          <p:cNvPicPr>
            <a:picLocks noChangeAspect="1"/>
          </p:cNvPicPr>
          <p:nvPr/>
        </p:nvPicPr>
        <p:blipFill>
          <a:blip r:embed="rId4"/>
          <a:stretch>
            <a:fillRect/>
          </a:stretch>
        </p:blipFill>
        <p:spPr>
          <a:xfrm>
            <a:off x="6838089" y="3115951"/>
            <a:ext cx="5178064" cy="1278278"/>
          </a:xfrm>
          <a:prstGeom prst="rect">
            <a:avLst/>
          </a:prstGeom>
        </p:spPr>
      </p:pic>
      <p:pic>
        <p:nvPicPr>
          <p:cNvPr id="13" name="Picture 12">
            <a:extLst>
              <a:ext uri="{FF2B5EF4-FFF2-40B4-BE49-F238E27FC236}">
                <a16:creationId xmlns:a16="http://schemas.microsoft.com/office/drawing/2014/main" id="{25A68495-798D-40B5-B9EB-33535FB99FD9}"/>
              </a:ext>
            </a:extLst>
          </p:cNvPr>
          <p:cNvPicPr>
            <a:picLocks noChangeAspect="1"/>
          </p:cNvPicPr>
          <p:nvPr/>
        </p:nvPicPr>
        <p:blipFill>
          <a:blip r:embed="rId5"/>
          <a:stretch>
            <a:fillRect/>
          </a:stretch>
        </p:blipFill>
        <p:spPr>
          <a:xfrm>
            <a:off x="7114842" y="4470546"/>
            <a:ext cx="3800603" cy="2211902"/>
          </a:xfrm>
          <a:prstGeom prst="rect">
            <a:avLst/>
          </a:prstGeom>
        </p:spPr>
      </p:pic>
    </p:spTree>
    <p:extLst>
      <p:ext uri="{BB962C8B-B14F-4D97-AF65-F5344CB8AC3E}">
        <p14:creationId xmlns:p14="http://schemas.microsoft.com/office/powerpoint/2010/main" val="3876132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54B5A9EC-FC75-4CD4-8A52-E05F8C17DE43}"/>
              </a:ext>
            </a:extLst>
          </p:cNvPr>
          <p:cNvPicPr>
            <a:picLocks noChangeAspect="1"/>
          </p:cNvPicPr>
          <p:nvPr/>
        </p:nvPicPr>
        <p:blipFill>
          <a:blip r:embed="rId3"/>
          <a:stretch>
            <a:fillRect/>
          </a:stretch>
        </p:blipFill>
        <p:spPr>
          <a:xfrm>
            <a:off x="0" y="396240"/>
            <a:ext cx="12192000" cy="6065520"/>
          </a:xfrm>
          <a:prstGeom prst="rect">
            <a:avLst/>
          </a:prstGeom>
        </p:spPr>
      </p:pic>
    </p:spTree>
    <p:extLst>
      <p:ext uri="{BB962C8B-B14F-4D97-AF65-F5344CB8AC3E}">
        <p14:creationId xmlns:p14="http://schemas.microsoft.com/office/powerpoint/2010/main" val="1615043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A6B38702-9F84-4C3D-8174-7A8DB1809608}"/>
              </a:ext>
            </a:extLst>
          </p:cNvPr>
          <p:cNvPicPr>
            <a:picLocks noChangeAspect="1"/>
          </p:cNvPicPr>
          <p:nvPr/>
        </p:nvPicPr>
        <p:blipFill>
          <a:blip r:embed="rId3"/>
          <a:stretch>
            <a:fillRect/>
          </a:stretch>
        </p:blipFill>
        <p:spPr>
          <a:xfrm>
            <a:off x="0" y="422910"/>
            <a:ext cx="12192000" cy="6012180"/>
          </a:xfrm>
          <a:prstGeom prst="rect">
            <a:avLst/>
          </a:prstGeom>
        </p:spPr>
      </p:pic>
    </p:spTree>
    <p:extLst>
      <p:ext uri="{BB962C8B-B14F-4D97-AF65-F5344CB8AC3E}">
        <p14:creationId xmlns:p14="http://schemas.microsoft.com/office/powerpoint/2010/main" val="3490979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sp>
        <p:nvSpPr>
          <p:cNvPr id="2" name="TextBox 1">
            <a:extLst>
              <a:ext uri="{FF2B5EF4-FFF2-40B4-BE49-F238E27FC236}">
                <a16:creationId xmlns:a16="http://schemas.microsoft.com/office/drawing/2014/main" id="{16CE6D71-5AF3-4243-AEE2-73FB978C22C5}"/>
              </a:ext>
            </a:extLst>
          </p:cNvPr>
          <p:cNvSpPr txBox="1"/>
          <p:nvPr/>
        </p:nvSpPr>
        <p:spPr>
          <a:xfrm>
            <a:off x="131884" y="167054"/>
            <a:ext cx="11957539" cy="646331"/>
          </a:xfrm>
          <a:prstGeom prst="rect">
            <a:avLst/>
          </a:prstGeom>
          <a:noFill/>
        </p:spPr>
        <p:txBody>
          <a:bodyPr wrap="square" rtlCol="0">
            <a:spAutoFit/>
          </a:bodyPr>
          <a:lstStyle/>
          <a:p>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4.    Add the following rules to the Wazuh server /var/ossec/etc/rules/local_rules.xml file to alert about the active response results:</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A2EE1CE-9570-40CF-8A0A-644482A8B3AC}"/>
              </a:ext>
            </a:extLst>
          </p:cNvPr>
          <p:cNvPicPr>
            <a:picLocks noChangeAspect="1"/>
          </p:cNvPicPr>
          <p:nvPr/>
        </p:nvPicPr>
        <p:blipFill>
          <a:blip r:embed="rId3"/>
          <a:stretch>
            <a:fillRect/>
          </a:stretch>
        </p:blipFill>
        <p:spPr>
          <a:xfrm>
            <a:off x="1028828" y="582838"/>
            <a:ext cx="8668960" cy="2076740"/>
          </a:xfrm>
          <a:prstGeom prst="rect">
            <a:avLst/>
          </a:prstGeom>
        </p:spPr>
      </p:pic>
      <p:sp>
        <p:nvSpPr>
          <p:cNvPr id="5" name="TextBox 4">
            <a:extLst>
              <a:ext uri="{FF2B5EF4-FFF2-40B4-BE49-F238E27FC236}">
                <a16:creationId xmlns:a16="http://schemas.microsoft.com/office/drawing/2014/main" id="{62FF18AB-E079-4F84-9244-47E838DEC6B7}"/>
              </a:ext>
            </a:extLst>
          </p:cNvPr>
          <p:cNvSpPr txBox="1"/>
          <p:nvPr/>
        </p:nvSpPr>
        <p:spPr>
          <a:xfrm>
            <a:off x="131884" y="2752196"/>
            <a:ext cx="11359662" cy="646331"/>
          </a:xfrm>
          <a:prstGeom prst="rect">
            <a:avLst/>
          </a:prstGeom>
          <a:noFill/>
        </p:spPr>
        <p:txBody>
          <a:bodyPr wrap="square" rtlCol="0">
            <a:spAutoFit/>
          </a:bodyPr>
          <a:lstStyle/>
          <a:p>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5. </a:t>
            </a: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Restart the Wazuh manager to apply the configuration changes:</a:t>
            </a:r>
          </a:p>
          <a:p>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    </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7D8678F-2069-44F3-835B-54B1F1469DED}"/>
              </a:ext>
            </a:extLst>
          </p:cNvPr>
          <p:cNvSpPr txBox="1"/>
          <p:nvPr/>
        </p:nvSpPr>
        <p:spPr>
          <a:xfrm>
            <a:off x="4410807" y="3792292"/>
            <a:ext cx="4495801"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800" dirty="0">
                <a:solidFill>
                  <a:schemeClr val="accent4">
                    <a:lumMod val="20000"/>
                    <a:lumOff val="80000"/>
                  </a:schemeClr>
                </a:solidFill>
                <a:latin typeface="Times New Roman" panose="02020603050405020304" pitchFamily="18" charset="0"/>
                <a:cs typeface="Times New Roman" panose="02020603050405020304" pitchFamily="18" charset="0"/>
              </a:rPr>
              <a:t>ATTACK EMULATION</a:t>
            </a:r>
            <a:endParaRPr lang="zh-TW" altLang="en-US" sz="28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CC8FD3C-EED4-4484-AE52-F15D279E6A52}"/>
              </a:ext>
            </a:extLst>
          </p:cNvPr>
          <p:cNvSpPr txBox="1"/>
          <p:nvPr/>
        </p:nvSpPr>
        <p:spPr>
          <a:xfrm>
            <a:off x="131884" y="4485105"/>
            <a:ext cx="11280531" cy="369332"/>
          </a:xfrm>
          <a:prstGeom prst="rect">
            <a:avLst/>
          </a:prstGeom>
          <a:noFill/>
        </p:spPr>
        <p:txBody>
          <a:bodyPr wrap="square" rtlCol="0">
            <a:spAutoFit/>
          </a:bodyPr>
          <a:lstStyle/>
          <a:p>
            <a:pPr marL="342900" indent="-342900">
              <a:buFont typeface="+mj-lt"/>
              <a:buAutoNum type="arabicPeriod"/>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Download an EICAR test file to the /root directory on the Ubuntu endpoint:</a:t>
            </a:r>
          </a:p>
        </p:txBody>
      </p:sp>
      <p:pic>
        <p:nvPicPr>
          <p:cNvPr id="10" name="Picture 9">
            <a:extLst>
              <a:ext uri="{FF2B5EF4-FFF2-40B4-BE49-F238E27FC236}">
                <a16:creationId xmlns:a16="http://schemas.microsoft.com/office/drawing/2014/main" id="{BAB08616-8EBF-4249-924A-57271F6692FE}"/>
              </a:ext>
            </a:extLst>
          </p:cNvPr>
          <p:cNvPicPr>
            <a:picLocks noChangeAspect="1"/>
          </p:cNvPicPr>
          <p:nvPr/>
        </p:nvPicPr>
        <p:blipFill>
          <a:blip r:embed="rId4"/>
          <a:stretch>
            <a:fillRect/>
          </a:stretch>
        </p:blipFill>
        <p:spPr>
          <a:xfrm>
            <a:off x="738682" y="5112906"/>
            <a:ext cx="6813911" cy="850716"/>
          </a:xfrm>
          <a:prstGeom prst="rect">
            <a:avLst/>
          </a:prstGeom>
        </p:spPr>
      </p:pic>
      <p:pic>
        <p:nvPicPr>
          <p:cNvPr id="12" name="Picture 11">
            <a:extLst>
              <a:ext uri="{FF2B5EF4-FFF2-40B4-BE49-F238E27FC236}">
                <a16:creationId xmlns:a16="http://schemas.microsoft.com/office/drawing/2014/main" id="{61D3D207-D0D0-4E8F-9006-9F4D39484FE4}"/>
              </a:ext>
            </a:extLst>
          </p:cNvPr>
          <p:cNvPicPr>
            <a:picLocks noChangeAspect="1"/>
          </p:cNvPicPr>
          <p:nvPr/>
        </p:nvPicPr>
        <p:blipFill>
          <a:blip r:embed="rId5"/>
          <a:stretch>
            <a:fillRect/>
          </a:stretch>
        </p:blipFill>
        <p:spPr>
          <a:xfrm>
            <a:off x="445680" y="3305909"/>
            <a:ext cx="3801005" cy="495369"/>
          </a:xfrm>
          <a:prstGeom prst="rect">
            <a:avLst/>
          </a:prstGeom>
        </p:spPr>
      </p:pic>
      <p:sp>
        <p:nvSpPr>
          <p:cNvPr id="13" name="TextBox 12">
            <a:extLst>
              <a:ext uri="{FF2B5EF4-FFF2-40B4-BE49-F238E27FC236}">
                <a16:creationId xmlns:a16="http://schemas.microsoft.com/office/drawing/2014/main" id="{BE29F68D-36A4-497D-81C2-2302929A885A}"/>
              </a:ext>
            </a:extLst>
          </p:cNvPr>
          <p:cNvSpPr txBox="1"/>
          <p:nvPr/>
        </p:nvSpPr>
        <p:spPr>
          <a:xfrm>
            <a:off x="131884" y="6128238"/>
            <a:ext cx="7535008" cy="369332"/>
          </a:xfrm>
          <a:prstGeom prst="rect">
            <a:avLst/>
          </a:prstGeom>
          <a:noFill/>
        </p:spPr>
        <p:txBody>
          <a:bodyPr wrap="square" rtlCol="0">
            <a:spAutoFit/>
          </a:bodyPr>
          <a:lstStyle/>
          <a:p>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2.   Visualize the alerts!!!</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7250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63A68538-5752-4402-B831-30963AF62D6A}"/>
              </a:ext>
            </a:extLst>
          </p:cNvPr>
          <p:cNvPicPr>
            <a:picLocks noChangeAspect="1"/>
          </p:cNvPicPr>
          <p:nvPr/>
        </p:nvPicPr>
        <p:blipFill>
          <a:blip r:embed="rId3"/>
          <a:stretch>
            <a:fillRect/>
          </a:stretch>
        </p:blipFill>
        <p:spPr>
          <a:xfrm>
            <a:off x="0" y="388620"/>
            <a:ext cx="12192000" cy="6080760"/>
          </a:xfrm>
          <a:prstGeom prst="rect">
            <a:avLst/>
          </a:prstGeom>
        </p:spPr>
      </p:pic>
    </p:spTree>
    <p:extLst>
      <p:ext uri="{BB962C8B-B14F-4D97-AF65-F5344CB8AC3E}">
        <p14:creationId xmlns:p14="http://schemas.microsoft.com/office/powerpoint/2010/main" val="2715363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04505DAE-CA1F-414C-875A-8D4DA801B507}"/>
              </a:ext>
            </a:extLst>
          </p:cNvPr>
          <p:cNvPicPr>
            <a:picLocks noChangeAspect="1"/>
          </p:cNvPicPr>
          <p:nvPr/>
        </p:nvPicPr>
        <p:blipFill>
          <a:blip r:embed="rId3"/>
          <a:stretch>
            <a:fillRect/>
          </a:stretch>
        </p:blipFill>
        <p:spPr>
          <a:xfrm>
            <a:off x="0" y="0"/>
            <a:ext cx="12192000" cy="6073140"/>
          </a:xfrm>
          <a:prstGeom prst="rect">
            <a:avLst/>
          </a:prstGeom>
        </p:spPr>
      </p:pic>
      <p:pic>
        <p:nvPicPr>
          <p:cNvPr id="5" name="Picture 4">
            <a:extLst>
              <a:ext uri="{FF2B5EF4-FFF2-40B4-BE49-F238E27FC236}">
                <a16:creationId xmlns:a16="http://schemas.microsoft.com/office/drawing/2014/main" id="{E1B280AE-92B7-407E-A449-34FDCC2DA18E}"/>
              </a:ext>
            </a:extLst>
          </p:cNvPr>
          <p:cNvPicPr>
            <a:picLocks noChangeAspect="1"/>
          </p:cNvPicPr>
          <p:nvPr/>
        </p:nvPicPr>
        <p:blipFill rotWithShape="1">
          <a:blip r:embed="rId4"/>
          <a:srcRect t="9552" b="-1"/>
          <a:stretch/>
        </p:blipFill>
        <p:spPr>
          <a:xfrm>
            <a:off x="-19826" y="1222132"/>
            <a:ext cx="12211826" cy="5635868"/>
          </a:xfrm>
          <a:prstGeom prst="rect">
            <a:avLst/>
          </a:prstGeom>
        </p:spPr>
      </p:pic>
    </p:spTree>
    <p:extLst>
      <p:ext uri="{BB962C8B-B14F-4D97-AF65-F5344CB8AC3E}">
        <p14:creationId xmlns:p14="http://schemas.microsoft.com/office/powerpoint/2010/main" val="1688228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8" name="Picture 7">
            <a:extLst>
              <a:ext uri="{FF2B5EF4-FFF2-40B4-BE49-F238E27FC236}">
                <a16:creationId xmlns:a16="http://schemas.microsoft.com/office/drawing/2014/main" id="{C9A99F42-E098-41BB-9D53-ADF49FA4C1BD}"/>
              </a:ext>
            </a:extLst>
          </p:cNvPr>
          <p:cNvPicPr>
            <a:picLocks noChangeAspect="1"/>
          </p:cNvPicPr>
          <p:nvPr/>
        </p:nvPicPr>
        <p:blipFill>
          <a:blip r:embed="rId3"/>
          <a:stretch>
            <a:fillRect/>
          </a:stretch>
        </p:blipFill>
        <p:spPr>
          <a:xfrm>
            <a:off x="0" y="193431"/>
            <a:ext cx="12192000" cy="6453554"/>
          </a:xfrm>
          <a:prstGeom prst="rect">
            <a:avLst/>
          </a:prstGeom>
        </p:spPr>
      </p:pic>
      <p:sp>
        <p:nvSpPr>
          <p:cNvPr id="10" name="TextBox 9">
            <a:extLst>
              <a:ext uri="{FF2B5EF4-FFF2-40B4-BE49-F238E27FC236}">
                <a16:creationId xmlns:a16="http://schemas.microsoft.com/office/drawing/2014/main" id="{A827C634-70B0-4BF9-802D-EF4099BF4969}"/>
              </a:ext>
            </a:extLst>
          </p:cNvPr>
          <p:cNvSpPr txBox="1"/>
          <p:nvPr/>
        </p:nvSpPr>
        <p:spPr>
          <a:xfrm>
            <a:off x="5354515" y="747346"/>
            <a:ext cx="4378570" cy="369332"/>
          </a:xfrm>
          <a:prstGeom prst="rect">
            <a:avLst/>
          </a:prstGeom>
          <a:noFill/>
        </p:spPr>
        <p:txBody>
          <a:bodyPr wrap="square" rtlCol="0">
            <a:spAutoFit/>
          </a:bodyPr>
          <a:lstStyle/>
          <a:p>
            <a:r>
              <a:rPr lang="en-IN" altLang="zh-TW" b="1" dirty="0">
                <a:latin typeface="Times New Roman" panose="02020603050405020304" pitchFamily="18" charset="0"/>
                <a:cs typeface="Times New Roman" panose="02020603050405020304" pitchFamily="18" charset="0"/>
              </a:rPr>
              <a:t>CONFIGURE  IN  WAZUH</a:t>
            </a:r>
            <a:endParaRPr lang="zh-TW"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2903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5" name="Picture 4">
            <a:extLst>
              <a:ext uri="{FF2B5EF4-FFF2-40B4-BE49-F238E27FC236}">
                <a16:creationId xmlns:a16="http://schemas.microsoft.com/office/drawing/2014/main" id="{1164D498-E928-49BB-80AF-24EAB033DA43}"/>
              </a:ext>
            </a:extLst>
          </p:cNvPr>
          <p:cNvPicPr>
            <a:picLocks noChangeAspect="1"/>
          </p:cNvPicPr>
          <p:nvPr/>
        </p:nvPicPr>
        <p:blipFill>
          <a:blip r:embed="rId3"/>
          <a:stretch>
            <a:fillRect/>
          </a:stretch>
        </p:blipFill>
        <p:spPr>
          <a:xfrm>
            <a:off x="0" y="302690"/>
            <a:ext cx="12173241" cy="6484972"/>
          </a:xfrm>
          <a:prstGeom prst="rect">
            <a:avLst/>
          </a:prstGeom>
        </p:spPr>
      </p:pic>
    </p:spTree>
    <p:extLst>
      <p:ext uri="{BB962C8B-B14F-4D97-AF65-F5344CB8AC3E}">
        <p14:creationId xmlns:p14="http://schemas.microsoft.com/office/powerpoint/2010/main" val="3134020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E0276E6B-04B0-4CCC-BF53-F467FD6A71B2}"/>
              </a:ext>
            </a:extLst>
          </p:cNvPr>
          <p:cNvPicPr>
            <a:picLocks noChangeAspect="1"/>
          </p:cNvPicPr>
          <p:nvPr/>
        </p:nvPicPr>
        <p:blipFill>
          <a:blip r:embed="rId3"/>
          <a:stretch>
            <a:fillRect/>
          </a:stretch>
        </p:blipFill>
        <p:spPr>
          <a:xfrm>
            <a:off x="0" y="305679"/>
            <a:ext cx="12192000" cy="6246642"/>
          </a:xfrm>
          <a:prstGeom prst="rect">
            <a:avLst/>
          </a:prstGeom>
        </p:spPr>
      </p:pic>
      <p:sp>
        <p:nvSpPr>
          <p:cNvPr id="4" name="TextBox 3">
            <a:extLst>
              <a:ext uri="{FF2B5EF4-FFF2-40B4-BE49-F238E27FC236}">
                <a16:creationId xmlns:a16="http://schemas.microsoft.com/office/drawing/2014/main" id="{331FBF28-8E62-42AD-98F1-19AAACBA5622}"/>
              </a:ext>
            </a:extLst>
          </p:cNvPr>
          <p:cNvSpPr txBox="1"/>
          <p:nvPr/>
        </p:nvSpPr>
        <p:spPr>
          <a:xfrm>
            <a:off x="5460023" y="1151792"/>
            <a:ext cx="5064369" cy="369332"/>
          </a:xfrm>
          <a:prstGeom prst="rect">
            <a:avLst/>
          </a:prstGeom>
          <a:noFill/>
        </p:spPr>
        <p:txBody>
          <a:bodyPr wrap="square" rtlCol="0">
            <a:spAutoFit/>
          </a:bodyPr>
          <a:lstStyle/>
          <a:p>
            <a:r>
              <a:rPr lang="en-IN" altLang="zh-TW" dirty="0">
                <a:latin typeface="Times New Roman" panose="02020603050405020304" pitchFamily="18" charset="0"/>
                <a:cs typeface="Times New Roman" panose="02020603050405020304" pitchFamily="18" charset="0"/>
              </a:rPr>
              <a:t>No Malware files are there under logs section!!</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5433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3" name="TextBox 2">
            <a:extLst>
              <a:ext uri="{FF2B5EF4-FFF2-40B4-BE49-F238E27FC236}">
                <a16:creationId xmlns:a16="http://schemas.microsoft.com/office/drawing/2014/main" id="{5D5BE76F-2F08-463C-A97C-85D56DED0E47}"/>
              </a:ext>
            </a:extLst>
          </p:cNvPr>
          <p:cNvSpPr txBox="1"/>
          <p:nvPr/>
        </p:nvSpPr>
        <p:spPr>
          <a:xfrm>
            <a:off x="2224454" y="382927"/>
            <a:ext cx="7526215"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800" b="1" dirty="0">
                <a:solidFill>
                  <a:schemeClr val="accent4">
                    <a:lumMod val="20000"/>
                    <a:lumOff val="80000"/>
                  </a:schemeClr>
                </a:solidFill>
                <a:latin typeface="Times New Roman" panose="02020603050405020304" pitchFamily="18" charset="0"/>
                <a:cs typeface="Times New Roman" panose="02020603050405020304" pitchFamily="18" charset="0"/>
              </a:rPr>
              <a:t>1</a:t>
            </a:r>
            <a:r>
              <a:rPr lang="en-IN" altLang="zh-TW" sz="2800"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  System Activity Monitoring Using Sysmon</a:t>
            </a:r>
            <a:endParaRPr lang="en-US" altLang="zh-TW" sz="2800" b="1"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A7D65BD-B3FD-464C-AF31-A50F6A721E30}"/>
              </a:ext>
            </a:extLst>
          </p:cNvPr>
          <p:cNvSpPr txBox="1"/>
          <p:nvPr/>
        </p:nvSpPr>
        <p:spPr>
          <a:xfrm>
            <a:off x="131885" y="1289074"/>
            <a:ext cx="11711354" cy="5355312"/>
          </a:xfrm>
          <a:prstGeom prst="rect">
            <a:avLst/>
          </a:prstGeom>
          <a:noFill/>
        </p:spPr>
        <p:txBody>
          <a:bodyPr wrap="square" rtlCol="0">
            <a:spAutoFit/>
          </a:bodyPr>
          <a:lstStyle/>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Sysmon, short for System Monitor, is a powerful system monitoring tool for Linux operating systems that provides comprehensive insights into the system's performance, activities, and resource utilization. </a:t>
            </a:r>
          </a:p>
          <a:p>
            <a:pPr marL="285750" indent="-285750">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It is designed to track and log various system activities, such as process creations, network connections, file creations, and more, enabling administrators to effectively monitor and analyze system behavior. </a:t>
            </a:r>
          </a:p>
          <a:p>
            <a:pPr marL="285750" indent="-285750">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Sysmon offers a holistic view of the system's activities, helping users identify potential security threats, track down suspicious activities, and troubleshoot performance issues. </a:t>
            </a:r>
          </a:p>
          <a:p>
            <a:pPr marL="285750" indent="-285750">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By capturing detailed information about system events, Sysmon plays a crucial role in enhancing the overall security posture and operational efficiency of Linux systems.</a:t>
            </a:r>
          </a:p>
          <a:p>
            <a:pPr marL="285750" indent="-285750">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With its extensive logging capabilities, Sysmon serves as a valuable resource for detecting and analyzing security incidents and potential breaches. It enables system administrators and security professionals to monitor and audit critical system events in real-time, </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4859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F4C64789-E446-48AB-AAB2-91ED3E13F3DD}"/>
              </a:ext>
            </a:extLst>
          </p:cNvPr>
          <p:cNvPicPr>
            <a:picLocks noChangeAspect="1"/>
          </p:cNvPicPr>
          <p:nvPr/>
        </p:nvPicPr>
        <p:blipFill>
          <a:blip r:embed="rId3"/>
          <a:stretch>
            <a:fillRect/>
          </a:stretch>
        </p:blipFill>
        <p:spPr>
          <a:xfrm>
            <a:off x="0" y="308610"/>
            <a:ext cx="12192000" cy="6240780"/>
          </a:xfrm>
          <a:prstGeom prst="rect">
            <a:avLst/>
          </a:prstGeom>
        </p:spPr>
      </p:pic>
    </p:spTree>
    <p:extLst>
      <p:ext uri="{BB962C8B-B14F-4D97-AF65-F5344CB8AC3E}">
        <p14:creationId xmlns:p14="http://schemas.microsoft.com/office/powerpoint/2010/main" val="4148405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BCA88621-29D4-4616-AB93-0B81AFDBF858}"/>
              </a:ext>
            </a:extLst>
          </p:cNvPr>
          <p:cNvPicPr>
            <a:picLocks noChangeAspect="1"/>
          </p:cNvPicPr>
          <p:nvPr/>
        </p:nvPicPr>
        <p:blipFill>
          <a:blip r:embed="rId3"/>
          <a:stretch>
            <a:fillRect/>
          </a:stretch>
        </p:blipFill>
        <p:spPr>
          <a:xfrm>
            <a:off x="0" y="293370"/>
            <a:ext cx="12192000" cy="6271260"/>
          </a:xfrm>
          <a:prstGeom prst="rect">
            <a:avLst/>
          </a:prstGeom>
        </p:spPr>
      </p:pic>
    </p:spTree>
    <p:extLst>
      <p:ext uri="{BB962C8B-B14F-4D97-AF65-F5344CB8AC3E}">
        <p14:creationId xmlns:p14="http://schemas.microsoft.com/office/powerpoint/2010/main" val="4145148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15F4DF47-40BD-4447-B1A4-55C9A032908C}"/>
              </a:ext>
            </a:extLst>
          </p:cNvPr>
          <p:cNvPicPr>
            <a:picLocks noChangeAspect="1"/>
          </p:cNvPicPr>
          <p:nvPr/>
        </p:nvPicPr>
        <p:blipFill>
          <a:blip r:embed="rId3"/>
          <a:stretch>
            <a:fillRect/>
          </a:stretch>
        </p:blipFill>
        <p:spPr>
          <a:xfrm>
            <a:off x="0" y="297180"/>
            <a:ext cx="12192000" cy="6263640"/>
          </a:xfrm>
          <a:prstGeom prst="rect">
            <a:avLst/>
          </a:prstGeom>
        </p:spPr>
      </p:pic>
    </p:spTree>
    <p:extLst>
      <p:ext uri="{BB962C8B-B14F-4D97-AF65-F5344CB8AC3E}">
        <p14:creationId xmlns:p14="http://schemas.microsoft.com/office/powerpoint/2010/main" val="2705847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A249A2E8-8B04-4F47-BE13-C6C5971A6962}"/>
              </a:ext>
            </a:extLst>
          </p:cNvPr>
          <p:cNvPicPr>
            <a:picLocks noChangeAspect="1"/>
          </p:cNvPicPr>
          <p:nvPr/>
        </p:nvPicPr>
        <p:blipFill>
          <a:blip r:embed="rId3"/>
          <a:stretch>
            <a:fillRect/>
          </a:stretch>
        </p:blipFill>
        <p:spPr>
          <a:xfrm>
            <a:off x="0" y="274320"/>
            <a:ext cx="12192000" cy="6309360"/>
          </a:xfrm>
          <a:prstGeom prst="rect">
            <a:avLst/>
          </a:prstGeom>
        </p:spPr>
      </p:pic>
    </p:spTree>
    <p:extLst>
      <p:ext uri="{BB962C8B-B14F-4D97-AF65-F5344CB8AC3E}">
        <p14:creationId xmlns:p14="http://schemas.microsoft.com/office/powerpoint/2010/main" val="813991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40E81E41-9E11-49E3-B9A4-5033197CB2C0}"/>
              </a:ext>
            </a:extLst>
          </p:cNvPr>
          <p:cNvPicPr>
            <a:picLocks noChangeAspect="1"/>
          </p:cNvPicPr>
          <p:nvPr/>
        </p:nvPicPr>
        <p:blipFill>
          <a:blip r:embed="rId3"/>
          <a:stretch>
            <a:fillRect/>
          </a:stretch>
        </p:blipFill>
        <p:spPr>
          <a:xfrm>
            <a:off x="0" y="308610"/>
            <a:ext cx="12192000" cy="6240780"/>
          </a:xfrm>
          <a:prstGeom prst="rect">
            <a:avLst/>
          </a:prstGeom>
        </p:spPr>
      </p:pic>
    </p:spTree>
    <p:extLst>
      <p:ext uri="{BB962C8B-B14F-4D97-AF65-F5344CB8AC3E}">
        <p14:creationId xmlns:p14="http://schemas.microsoft.com/office/powerpoint/2010/main" val="3825162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2BB1E565-344A-4D7F-8689-60A6E68248B6}"/>
              </a:ext>
            </a:extLst>
          </p:cNvPr>
          <p:cNvPicPr>
            <a:picLocks noChangeAspect="1"/>
          </p:cNvPicPr>
          <p:nvPr/>
        </p:nvPicPr>
        <p:blipFill>
          <a:blip r:embed="rId3"/>
          <a:stretch>
            <a:fillRect/>
          </a:stretch>
        </p:blipFill>
        <p:spPr>
          <a:xfrm>
            <a:off x="0" y="312420"/>
            <a:ext cx="12192000" cy="6233160"/>
          </a:xfrm>
          <a:prstGeom prst="rect">
            <a:avLst/>
          </a:prstGeom>
        </p:spPr>
      </p:pic>
      <p:pic>
        <p:nvPicPr>
          <p:cNvPr id="5" name="Picture 4">
            <a:extLst>
              <a:ext uri="{FF2B5EF4-FFF2-40B4-BE49-F238E27FC236}">
                <a16:creationId xmlns:a16="http://schemas.microsoft.com/office/drawing/2014/main" id="{FE6A27E2-E78B-4B62-BF17-F7A47F79ADC7}"/>
              </a:ext>
            </a:extLst>
          </p:cNvPr>
          <p:cNvPicPr>
            <a:picLocks noChangeAspect="1"/>
          </p:cNvPicPr>
          <p:nvPr/>
        </p:nvPicPr>
        <p:blipFill rotWithShape="1">
          <a:blip r:embed="rId4"/>
          <a:srcRect r="3159"/>
          <a:stretch/>
        </p:blipFill>
        <p:spPr>
          <a:xfrm>
            <a:off x="1643796" y="5117682"/>
            <a:ext cx="8133250" cy="1381096"/>
          </a:xfrm>
          <a:prstGeom prst="rect">
            <a:avLst/>
          </a:prstGeom>
        </p:spPr>
      </p:pic>
    </p:spTree>
    <p:extLst>
      <p:ext uri="{BB962C8B-B14F-4D97-AF65-F5344CB8AC3E}">
        <p14:creationId xmlns:p14="http://schemas.microsoft.com/office/powerpoint/2010/main" val="3643282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202621CB-7A85-45B2-8526-4A9CE1AB670A}"/>
              </a:ext>
            </a:extLst>
          </p:cNvPr>
          <p:cNvPicPr>
            <a:picLocks noChangeAspect="1"/>
          </p:cNvPicPr>
          <p:nvPr/>
        </p:nvPicPr>
        <p:blipFill>
          <a:blip r:embed="rId3"/>
          <a:stretch>
            <a:fillRect/>
          </a:stretch>
        </p:blipFill>
        <p:spPr>
          <a:xfrm>
            <a:off x="0" y="304800"/>
            <a:ext cx="12192000" cy="6248400"/>
          </a:xfrm>
          <a:prstGeom prst="rect">
            <a:avLst/>
          </a:prstGeom>
        </p:spPr>
      </p:pic>
    </p:spTree>
    <p:extLst>
      <p:ext uri="{BB962C8B-B14F-4D97-AF65-F5344CB8AC3E}">
        <p14:creationId xmlns:p14="http://schemas.microsoft.com/office/powerpoint/2010/main" val="1712873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2B97E157-63E6-425C-B1EE-A2226847A63A}"/>
              </a:ext>
            </a:extLst>
          </p:cNvPr>
          <p:cNvPicPr>
            <a:picLocks noChangeAspect="1"/>
          </p:cNvPicPr>
          <p:nvPr/>
        </p:nvPicPr>
        <p:blipFill>
          <a:blip r:embed="rId3"/>
          <a:stretch>
            <a:fillRect/>
          </a:stretch>
        </p:blipFill>
        <p:spPr>
          <a:xfrm>
            <a:off x="0" y="327660"/>
            <a:ext cx="12192000" cy="6202680"/>
          </a:xfrm>
          <a:prstGeom prst="rect">
            <a:avLst/>
          </a:prstGeom>
        </p:spPr>
      </p:pic>
      <p:sp>
        <p:nvSpPr>
          <p:cNvPr id="5" name="TextBox 4">
            <a:extLst>
              <a:ext uri="{FF2B5EF4-FFF2-40B4-BE49-F238E27FC236}">
                <a16:creationId xmlns:a16="http://schemas.microsoft.com/office/drawing/2014/main" id="{945F1A7B-CE68-492D-BB49-20E93D6C85F6}"/>
              </a:ext>
            </a:extLst>
          </p:cNvPr>
          <p:cNvSpPr txBox="1"/>
          <p:nvPr/>
        </p:nvSpPr>
        <p:spPr>
          <a:xfrm>
            <a:off x="2321168" y="5398476"/>
            <a:ext cx="9870831" cy="49237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endParaRPr lang="zh-TW" altLang="en-US" dirty="0"/>
          </a:p>
        </p:txBody>
      </p:sp>
    </p:spTree>
    <p:extLst>
      <p:ext uri="{BB962C8B-B14F-4D97-AF65-F5344CB8AC3E}">
        <p14:creationId xmlns:p14="http://schemas.microsoft.com/office/powerpoint/2010/main" val="3785678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FA17AC61-3438-41C7-A9EC-CC59BB249941}"/>
              </a:ext>
            </a:extLst>
          </p:cNvPr>
          <p:cNvPicPr>
            <a:picLocks noChangeAspect="1"/>
          </p:cNvPicPr>
          <p:nvPr/>
        </p:nvPicPr>
        <p:blipFill>
          <a:blip r:embed="rId3"/>
          <a:stretch>
            <a:fillRect/>
          </a:stretch>
        </p:blipFill>
        <p:spPr>
          <a:xfrm>
            <a:off x="0" y="316230"/>
            <a:ext cx="12192000" cy="6225540"/>
          </a:xfrm>
          <a:prstGeom prst="rect">
            <a:avLst/>
          </a:prstGeom>
        </p:spPr>
      </p:pic>
    </p:spTree>
    <p:extLst>
      <p:ext uri="{BB962C8B-B14F-4D97-AF65-F5344CB8AC3E}">
        <p14:creationId xmlns:p14="http://schemas.microsoft.com/office/powerpoint/2010/main" val="2299303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610F9488-D70C-4501-B2C2-037D26766924}"/>
              </a:ext>
            </a:extLst>
          </p:cNvPr>
          <p:cNvPicPr>
            <a:picLocks noChangeAspect="1"/>
          </p:cNvPicPr>
          <p:nvPr/>
        </p:nvPicPr>
        <p:blipFill>
          <a:blip r:embed="rId3"/>
          <a:stretch>
            <a:fillRect/>
          </a:stretch>
        </p:blipFill>
        <p:spPr>
          <a:xfrm>
            <a:off x="0" y="426720"/>
            <a:ext cx="12192000" cy="6004560"/>
          </a:xfrm>
          <a:prstGeom prst="rect">
            <a:avLst/>
          </a:prstGeom>
        </p:spPr>
      </p:pic>
    </p:spTree>
    <p:extLst>
      <p:ext uri="{BB962C8B-B14F-4D97-AF65-F5344CB8AC3E}">
        <p14:creationId xmlns:p14="http://schemas.microsoft.com/office/powerpoint/2010/main" val="2235338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sp>
        <p:nvSpPr>
          <p:cNvPr id="6" name="TextBox 5">
            <a:extLst>
              <a:ext uri="{FF2B5EF4-FFF2-40B4-BE49-F238E27FC236}">
                <a16:creationId xmlns:a16="http://schemas.microsoft.com/office/drawing/2014/main" id="{A9BB78FB-6F8A-45D6-AFFC-D7552E34EC9F}"/>
              </a:ext>
            </a:extLst>
          </p:cNvPr>
          <p:cNvSpPr txBox="1"/>
          <p:nvPr/>
        </p:nvSpPr>
        <p:spPr>
          <a:xfrm>
            <a:off x="1806819" y="163188"/>
            <a:ext cx="9640765"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400" b="1" dirty="0">
                <a:solidFill>
                  <a:schemeClr val="accent4">
                    <a:lumMod val="20000"/>
                    <a:lumOff val="80000"/>
                  </a:schemeClr>
                </a:solidFill>
                <a:latin typeface="Times New Roman" panose="02020603050405020304" pitchFamily="18" charset="0"/>
                <a:cs typeface="Times New Roman" panose="02020603050405020304" pitchFamily="18" charset="0"/>
              </a:rPr>
              <a:t>2.  NETWORK  MONITORING AND ANALYSIS  USING  SURICATA</a:t>
            </a:r>
            <a:endParaRPr lang="zh-TW" altLang="en-US" sz="2400"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9967263-E30E-46B2-84CF-D40F17C4FA88}"/>
              </a:ext>
            </a:extLst>
          </p:cNvPr>
          <p:cNvSpPr txBox="1"/>
          <p:nvPr/>
        </p:nvSpPr>
        <p:spPr>
          <a:xfrm>
            <a:off x="87923" y="703385"/>
            <a:ext cx="12104078" cy="6494085"/>
          </a:xfrm>
          <a:prstGeom prst="rect">
            <a:avLst/>
          </a:prstGeom>
          <a:noFill/>
        </p:spPr>
        <p:txBody>
          <a:bodyPr wrap="square" rtlCol="0">
            <a:spAutoFit/>
          </a:bodyPr>
          <a:lstStyle/>
          <a:p>
            <a:r>
              <a:rPr lang="en-IN" altLang="zh-TW" sz="2000" dirty="0">
                <a:solidFill>
                  <a:schemeClr val="accent4">
                    <a:lumMod val="20000"/>
                    <a:lumOff val="80000"/>
                  </a:schemeClr>
                </a:solidFill>
                <a:latin typeface="Times New Roman" panose="02020603050405020304" pitchFamily="18" charset="0"/>
                <a:cs typeface="Times New Roman" panose="02020603050405020304" pitchFamily="18" charset="0"/>
              </a:rPr>
              <a:t>Reasons why Suricata is preferred more than Snort</a:t>
            </a: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a:t>
            </a:r>
          </a:p>
          <a:p>
            <a:endPar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lgn="l">
              <a:buFont typeface="+mj-lt"/>
              <a:buAutoNum type="arabicPeriod"/>
            </a:pPr>
            <a:r>
              <a:rPr lang="en-IN"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Multithreading Support:</a:t>
            </a:r>
          </a:p>
          <a:p>
            <a:pPr algn="l">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Suricata is designed with native multithreading support, allowing it to efficiently utilize modern multi-core processors. This enables Suricata to handle a higher volume of network traffic and process multiple tasks concurrently, improving overall performance.</a:t>
            </a:r>
          </a:p>
          <a:p>
            <a:pPr algn="l">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Snort, on the other hand, traditionally relies on a single-threaded architecture, which may limit its scalability on systems with multiple cores.</a:t>
            </a:r>
          </a:p>
          <a:p>
            <a:pPr algn="l">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lgn="l">
              <a:buAutoNum type="arabicPeriod" startAt="2"/>
            </a:pPr>
            <a:r>
              <a:rPr lang="en-US" altLang="zh-TW" b="1" dirty="0">
                <a:solidFill>
                  <a:schemeClr val="accent4">
                    <a:lumMod val="20000"/>
                    <a:lumOff val="80000"/>
                  </a:schemeClr>
                </a:solidFill>
                <a:latin typeface="Times New Roman" panose="02020603050405020304" pitchFamily="18" charset="0"/>
                <a:cs typeface="Times New Roman" panose="02020603050405020304" pitchFamily="18" charset="0"/>
              </a:rPr>
              <a:t>Logs can be integrated with Wazuh:</a:t>
            </a:r>
          </a:p>
          <a:p>
            <a:pPr marL="285750" indent="-285750" algn="l">
              <a:buFont typeface="Arial" panose="020B0604020202020204" pitchFamily="34" charset="0"/>
              <a:buChar char="•"/>
            </a:pPr>
            <a:r>
              <a:rPr lang="en-US" altLang="zh-TW" i="0" dirty="0">
                <a:solidFill>
                  <a:schemeClr val="accent4">
                    <a:lumMod val="20000"/>
                    <a:lumOff val="80000"/>
                  </a:schemeClr>
                </a:solidFill>
                <a:effectLst/>
                <a:latin typeface="Times New Roman" panose="02020603050405020304" pitchFamily="18" charset="0"/>
                <a:cs typeface="Times New Roman" panose="02020603050405020304" pitchFamily="18" charset="0"/>
              </a:rPr>
              <a:t>Suricata’s logs can be easily integrated with Wazuh and elastic search, hence it helps to monitor and analyze</a:t>
            </a: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 packets efficiently.</a:t>
            </a:r>
          </a:p>
          <a:p>
            <a:pPr marL="285750" indent="-285750" algn="l">
              <a:buFont typeface="Arial" panose="020B0604020202020204" pitchFamily="34" charset="0"/>
              <a:buChar char="•"/>
            </a:pPr>
            <a:endPar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marL="342900" indent="-342900" algn="l">
              <a:buAutoNum type="arabicPeriod" startAt="3"/>
            </a:pPr>
            <a:r>
              <a:rPr lang="en-US" altLang="zh-TW" b="1" dirty="0">
                <a:solidFill>
                  <a:schemeClr val="accent4">
                    <a:lumMod val="20000"/>
                    <a:lumOff val="80000"/>
                  </a:schemeClr>
                </a:solidFill>
                <a:latin typeface="Times New Roman" panose="02020603050405020304" pitchFamily="18" charset="0"/>
                <a:cs typeface="Times New Roman" panose="02020603050405020304" pitchFamily="18" charset="0"/>
              </a:rPr>
              <a:t>Restricted Alert Generation:</a:t>
            </a:r>
          </a:p>
          <a:p>
            <a:pPr marL="285750" indent="-285750" algn="l">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Snort was not able to generate many alerts in T-pot, especially for the alerts which I am going to cover in my further slides, so Suricata is efficient for network monitoring compared to Snort.</a:t>
            </a:r>
            <a:endParaRPr lang="en-US" altLang="zh-TW"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algn="l"/>
            <a:endPar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algn="l"/>
            <a:r>
              <a:rPr lang="en-US" altLang="zh-TW" b="1" i="0" dirty="0">
                <a:solidFill>
                  <a:schemeClr val="accent4">
                    <a:lumMod val="20000"/>
                    <a:lumOff val="80000"/>
                  </a:schemeClr>
                </a:solidFill>
                <a:effectLst/>
                <a:latin typeface="Times New Roman" panose="02020603050405020304" pitchFamily="18" charset="0"/>
                <a:cs typeface="Times New Roman" panose="02020603050405020304" pitchFamily="18" charset="0"/>
              </a:rPr>
              <a:t>4.  Protocol Detection and Parsing:</a:t>
            </a:r>
            <a:endPar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Suricata has enhanced protocol support and parsing capabilities, enabling it to detect and analyze a wide range of network protocols effectively. This is crucial for identifying sophisticated attacks that may involve multiple protocols or non-standard communication patterns.</a:t>
            </a:r>
          </a:p>
          <a:p>
            <a:pPr algn="l">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   Snort is proficient in protocol detection, but Suricata's extended protocol support provides an edge in certain complex network environments.</a:t>
            </a:r>
          </a:p>
          <a:p>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6117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a:extLst>
              <a:ext uri="{FF2B5EF4-FFF2-40B4-BE49-F238E27FC236}">
                <a16:creationId xmlns:a16="http://schemas.microsoft.com/office/drawing/2014/main" id="{0E5F0ABA-569D-402C-B89D-1D9A98683BCE}"/>
              </a:ext>
            </a:extLst>
          </p:cNvPr>
          <p:cNvPicPr>
            <a:picLocks noChangeAspect="1"/>
          </p:cNvPicPr>
          <p:nvPr/>
        </p:nvPicPr>
        <p:blipFill>
          <a:blip r:embed="rId3"/>
          <a:stretch>
            <a:fillRect/>
          </a:stretch>
        </p:blipFill>
        <p:spPr>
          <a:xfrm>
            <a:off x="0" y="270510"/>
            <a:ext cx="12192000" cy="6316980"/>
          </a:xfrm>
          <a:prstGeom prst="rect">
            <a:avLst/>
          </a:prstGeom>
        </p:spPr>
      </p:pic>
      <p:sp>
        <p:nvSpPr>
          <p:cNvPr id="5" name="TextBox 4">
            <a:extLst>
              <a:ext uri="{FF2B5EF4-FFF2-40B4-BE49-F238E27FC236}">
                <a16:creationId xmlns:a16="http://schemas.microsoft.com/office/drawing/2014/main" id="{73D96B3A-4A55-4B51-9F53-D5D2A7CDF6EB}"/>
              </a:ext>
            </a:extLst>
          </p:cNvPr>
          <p:cNvSpPr txBox="1"/>
          <p:nvPr/>
        </p:nvSpPr>
        <p:spPr>
          <a:xfrm>
            <a:off x="2655277" y="3824654"/>
            <a:ext cx="2215661" cy="158261"/>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endParaRPr lang="zh-TW" altLang="en-US" dirty="0"/>
          </a:p>
        </p:txBody>
      </p:sp>
    </p:spTree>
    <p:extLst>
      <p:ext uri="{BB962C8B-B14F-4D97-AF65-F5344CB8AC3E}">
        <p14:creationId xmlns:p14="http://schemas.microsoft.com/office/powerpoint/2010/main" val="1486265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3" name="Picture 2" descr="Thank You Images – Browse 246,084 Stock Photos, Vectors, and ...">
            <a:extLst>
              <a:ext uri="{FF2B5EF4-FFF2-40B4-BE49-F238E27FC236}">
                <a16:creationId xmlns:a16="http://schemas.microsoft.com/office/drawing/2014/main" id="{01B4F69D-6239-4D49-848B-4825A13AE34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86497" y="1337330"/>
            <a:ext cx="9819005" cy="417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578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5040"/>
            <a:ext cx="12192000" cy="6863040"/>
          </a:xfrm>
          <a:prstGeom prst="rect">
            <a:avLst/>
          </a:prstGeom>
        </p:spPr>
      </p:pic>
      <p:pic>
        <p:nvPicPr>
          <p:cNvPr id="4" name="Picture 3">
            <a:extLst>
              <a:ext uri="{FF2B5EF4-FFF2-40B4-BE49-F238E27FC236}">
                <a16:creationId xmlns:a16="http://schemas.microsoft.com/office/drawing/2014/main" id="{146CD507-D26C-47F0-91B8-216481096BB8}"/>
              </a:ext>
            </a:extLst>
          </p:cNvPr>
          <p:cNvPicPr>
            <a:picLocks noChangeAspect="1"/>
          </p:cNvPicPr>
          <p:nvPr/>
        </p:nvPicPr>
        <p:blipFill rotWithShape="1">
          <a:blip r:embed="rId3"/>
          <a:srcRect l="25457" t="33099" r="21684" b="21804"/>
          <a:stretch/>
        </p:blipFill>
        <p:spPr>
          <a:xfrm>
            <a:off x="5673409" y="3416383"/>
            <a:ext cx="6292372" cy="3295932"/>
          </a:xfrm>
          <a:prstGeom prst="rect">
            <a:avLst/>
          </a:prstGeom>
        </p:spPr>
      </p:pic>
      <p:sp>
        <p:nvSpPr>
          <p:cNvPr id="8" name="TextBox 7">
            <a:extLst>
              <a:ext uri="{FF2B5EF4-FFF2-40B4-BE49-F238E27FC236}">
                <a16:creationId xmlns:a16="http://schemas.microsoft.com/office/drawing/2014/main" id="{AE57FF67-85E2-4AC0-8B66-EA47C8BC24FA}"/>
              </a:ext>
            </a:extLst>
          </p:cNvPr>
          <p:cNvSpPr txBox="1"/>
          <p:nvPr/>
        </p:nvSpPr>
        <p:spPr>
          <a:xfrm>
            <a:off x="3090324" y="145685"/>
            <a:ext cx="5677158"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altLang="zh-TW" sz="2400" b="1" dirty="0">
                <a:solidFill>
                  <a:schemeClr val="accent4">
                    <a:lumMod val="20000"/>
                    <a:lumOff val="80000"/>
                  </a:schemeClr>
                </a:solidFill>
                <a:latin typeface="Times New Roman" panose="02020603050405020304" pitchFamily="18" charset="0"/>
                <a:cs typeface="Times New Roman" panose="02020603050405020304" pitchFamily="18" charset="0"/>
              </a:rPr>
              <a:t>INTRODUCTION TO  SURICATA</a:t>
            </a:r>
            <a:endParaRPr lang="zh-TW" altLang="en-US" sz="2400"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CBD9C16-C20F-4F6A-9844-DA29280EDC52}"/>
              </a:ext>
            </a:extLst>
          </p:cNvPr>
          <p:cNvSpPr txBox="1"/>
          <p:nvPr/>
        </p:nvSpPr>
        <p:spPr>
          <a:xfrm>
            <a:off x="303550" y="905758"/>
            <a:ext cx="11250706" cy="2585323"/>
          </a:xfrm>
          <a:prstGeom prst="rect">
            <a:avLst/>
          </a:prstGeom>
          <a:noFill/>
        </p:spPr>
        <p:txBody>
          <a:bodyPr wrap="square" rtlCol="0">
            <a:spAutoFit/>
          </a:bodyPr>
          <a:lstStyle/>
          <a:p>
            <a:pPr marL="285750" indent="-285750">
              <a:buFont typeface="Arial" panose="020B0604020202020204" pitchFamily="34" charset="0"/>
              <a:buChar char="•"/>
            </a:pP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Suricata is a free and open-source threat detection engine. It does this by combining IDS,IPS, and network security monitoring.</a:t>
            </a:r>
          </a:p>
          <a:p>
            <a:pPr marL="285750" indent="-285750">
              <a:buFont typeface="Arial" panose="020B0604020202020204" pitchFamily="34" charset="0"/>
              <a:buChar char="•"/>
            </a:pPr>
            <a:endPar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Suricata is owned and developed by the community-run-non-profit organization OSIF(Open Information Security Foundation)</a:t>
            </a:r>
          </a:p>
          <a:p>
            <a:r>
              <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rPr>
              <a:t>      GitHub Repository: </a:t>
            </a:r>
            <a:r>
              <a:rPr lang="en-IN" altLang="zh-TW" u="sng" dirty="0">
                <a:solidFill>
                  <a:schemeClr val="accent4">
                    <a:lumMod val="20000"/>
                    <a:lumOff val="80000"/>
                  </a:schemeClr>
                </a:solidFill>
                <a:latin typeface="Times New Roman" panose="02020603050405020304" pitchFamily="18" charset="0"/>
                <a:cs typeface="Times New Roman" panose="02020603050405020304" pitchFamily="18" charset="0"/>
              </a:rPr>
              <a:t>https://github.com/OSIF/suricata</a:t>
            </a:r>
          </a:p>
          <a:p>
            <a:pPr marL="285750" indent="-285750">
              <a:buFont typeface="Arial" panose="020B0604020202020204" pitchFamily="34" charset="0"/>
              <a:buChar char="•"/>
            </a:pPr>
            <a:endParaRPr lang="en-IN"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b="0" i="0" dirty="0">
                <a:solidFill>
                  <a:schemeClr val="accent4">
                    <a:lumMod val="20000"/>
                    <a:lumOff val="80000"/>
                  </a:schemeClr>
                </a:solidFill>
                <a:effectLst/>
                <a:latin typeface="Times New Roman" panose="02020603050405020304" pitchFamily="18" charset="0"/>
                <a:cs typeface="Times New Roman" panose="02020603050405020304" pitchFamily="18" charset="0"/>
              </a:rPr>
              <a:t>Suricata serves as an Intrusion Detection System (IDS) and Intrusion Prevention System (IPS), helping organizations monitor and secure their network infrastructure.</a:t>
            </a:r>
          </a:p>
        </p:txBody>
      </p:sp>
      <p:sp>
        <p:nvSpPr>
          <p:cNvPr id="10" name="TextBox 9">
            <a:extLst>
              <a:ext uri="{FF2B5EF4-FFF2-40B4-BE49-F238E27FC236}">
                <a16:creationId xmlns:a16="http://schemas.microsoft.com/office/drawing/2014/main" id="{AD53D036-1EDA-4C8C-88B4-B9EBAFBD6E25}"/>
              </a:ext>
            </a:extLst>
          </p:cNvPr>
          <p:cNvSpPr txBox="1"/>
          <p:nvPr/>
        </p:nvSpPr>
        <p:spPr>
          <a:xfrm>
            <a:off x="303550" y="3789489"/>
            <a:ext cx="5369859" cy="2308324"/>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Suricata has 2 main operational modes:</a:t>
            </a:r>
          </a:p>
          <a:p>
            <a:pPr marL="285750" indent="-285750">
              <a:buFont typeface="Arial" panose="020B0604020202020204" pitchFamily="34" charset="0"/>
              <a:buChar char="•"/>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 Active(IPS)- Used to alert, log and block network traffic that matches specific rules.</a:t>
            </a:r>
          </a:p>
          <a:p>
            <a:pPr marL="342900" indent="-342900">
              <a:buFont typeface="+mj-lt"/>
              <a:buAutoNum type="arabicPeriod"/>
            </a:pPr>
            <a:endPar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TW" dirty="0">
                <a:solidFill>
                  <a:schemeClr val="accent4">
                    <a:lumMod val="20000"/>
                    <a:lumOff val="80000"/>
                  </a:schemeClr>
                </a:solidFill>
                <a:latin typeface="Times New Roman" panose="02020603050405020304" pitchFamily="18" charset="0"/>
                <a:cs typeface="Times New Roman" panose="02020603050405020304" pitchFamily="18" charset="0"/>
              </a:rPr>
              <a:t>Passive(IDS)- Used to identify, alert and log suspicious network traffic within a network.</a:t>
            </a:r>
            <a:endParaRPr lang="zh-TW" altLang="en-US" dirty="0">
              <a:solidFill>
                <a:schemeClr val="accent4">
                  <a:lumMod val="20000"/>
                  <a:lumOff val="80000"/>
                </a:schemeClr>
              </a:solidFill>
              <a:latin typeface="Times New Roman" panose="02020603050405020304" pitchFamily="18" charset="0"/>
              <a:cs typeface="Times New Roman" panose="02020603050405020304" pitchFamily="18" charset="0"/>
            </a:endParaRPr>
          </a:p>
          <a:p>
            <a:endParaRPr lang="zh-TW" altLang="en-US" dirty="0"/>
          </a:p>
        </p:txBody>
      </p:sp>
    </p:spTree>
    <p:extLst>
      <p:ext uri="{BB962C8B-B14F-4D97-AF65-F5344CB8AC3E}">
        <p14:creationId xmlns:p14="http://schemas.microsoft.com/office/powerpoint/2010/main" val="3859258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9457AABC-6CFC-4EC4-A70F-C2B29F3BAFCA}"/>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C63BD2D-2C21-432E-ABEA-3DFCA0A2EC8C}"/>
              </a:ext>
            </a:extLst>
          </p:cNvPr>
          <p:cNvSpPr txBox="1"/>
          <p:nvPr/>
        </p:nvSpPr>
        <p:spPr>
          <a:xfrm>
            <a:off x="3807070" y="1186961"/>
            <a:ext cx="5424854" cy="400110"/>
          </a:xfrm>
          <a:prstGeom prst="rect">
            <a:avLst/>
          </a:prstGeom>
          <a:noFill/>
        </p:spPr>
        <p:txBody>
          <a:bodyPr wrap="square" rtlCol="0">
            <a:spAutoFit/>
          </a:bodyPr>
          <a:lstStyle/>
          <a:p>
            <a:pPr algn="ctr"/>
            <a:r>
              <a:rPr lang="en-IN" altLang="zh-TW" sz="2000" b="1" dirty="0"/>
              <a:t>Integrated Suricata with Wazuh</a:t>
            </a:r>
            <a:endParaRPr lang="zh-TW" altLang="en-US" sz="2000" b="1" dirty="0"/>
          </a:p>
        </p:txBody>
      </p:sp>
    </p:spTree>
    <p:extLst>
      <p:ext uri="{BB962C8B-B14F-4D97-AF65-F5344CB8AC3E}">
        <p14:creationId xmlns:p14="http://schemas.microsoft.com/office/powerpoint/2010/main" val="2081453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F3667A86-D662-49B8-A4BA-678230C346D7}"/>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7417A70-9C0B-4A3D-8067-C20203E8EF7C}"/>
              </a:ext>
            </a:extLst>
          </p:cNvPr>
          <p:cNvSpPr txBox="1"/>
          <p:nvPr/>
        </p:nvSpPr>
        <p:spPr>
          <a:xfrm>
            <a:off x="5081954" y="1046285"/>
            <a:ext cx="6392007" cy="646331"/>
          </a:xfrm>
          <a:prstGeom prst="rect">
            <a:avLst/>
          </a:prstGeom>
          <a:noFill/>
        </p:spPr>
        <p:txBody>
          <a:bodyPr wrap="square" rtlCol="0">
            <a:spAutoFit/>
          </a:bodyPr>
          <a:lstStyle/>
          <a:p>
            <a:pPr marL="285750" indent="-285750">
              <a:buFont typeface="Arial" panose="020B0604020202020204" pitchFamily="34" charset="0"/>
              <a:buChar char="•"/>
            </a:pPr>
            <a:r>
              <a:rPr lang="en-IN" altLang="zh-TW" dirty="0"/>
              <a:t>We can click on the alert generated and analyse the packets in a detailed way using Wazuh.</a:t>
            </a:r>
            <a:endParaRPr lang="zh-TW" altLang="en-US" dirty="0"/>
          </a:p>
        </p:txBody>
      </p:sp>
    </p:spTree>
    <p:extLst>
      <p:ext uri="{BB962C8B-B14F-4D97-AF65-F5344CB8AC3E}">
        <p14:creationId xmlns:p14="http://schemas.microsoft.com/office/powerpoint/2010/main" val="4165781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5" name="Picture 4">
            <a:extLst>
              <a:ext uri="{FF2B5EF4-FFF2-40B4-BE49-F238E27FC236}">
                <a16:creationId xmlns:a16="http://schemas.microsoft.com/office/drawing/2014/main" id="{8D585892-3843-4EAC-BD4E-2E23D15C4ABD}"/>
              </a:ext>
            </a:extLst>
          </p:cNvPr>
          <p:cNvPicPr>
            <a:picLocks noChangeAspect="1"/>
          </p:cNvPicPr>
          <p:nvPr/>
        </p:nvPicPr>
        <p:blipFill>
          <a:blip r:embed="rId3"/>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12E15A67-22BF-4D70-8641-663F769A5EC0}"/>
              </a:ext>
            </a:extLst>
          </p:cNvPr>
          <p:cNvSpPr txBox="1"/>
          <p:nvPr/>
        </p:nvSpPr>
        <p:spPr>
          <a:xfrm>
            <a:off x="6796454" y="87923"/>
            <a:ext cx="3455376" cy="369332"/>
          </a:xfrm>
          <a:prstGeom prst="rect">
            <a:avLst/>
          </a:prstGeom>
          <a:noFill/>
        </p:spPr>
        <p:txBody>
          <a:bodyPr wrap="square" rtlCol="0">
            <a:spAutoFit/>
          </a:bodyPr>
          <a:lstStyle/>
          <a:p>
            <a:r>
              <a:rPr lang="en-IN" altLang="zh-TW" b="1" dirty="0">
                <a:solidFill>
                  <a:schemeClr val="accent4">
                    <a:lumMod val="20000"/>
                    <a:lumOff val="80000"/>
                  </a:schemeClr>
                </a:solidFill>
                <a:latin typeface="Times New Roman" panose="02020603050405020304" pitchFamily="18" charset="0"/>
                <a:cs typeface="Times New Roman" panose="02020603050405020304" pitchFamily="18" charset="0"/>
              </a:rPr>
              <a:t>T-pot Elastic Search Dashboard</a:t>
            </a:r>
            <a:endParaRPr lang="zh-TW" altLang="en-US"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0372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FBF39-E862-4170-B252-0B9CB0318F68}"/>
              </a:ext>
            </a:extLst>
          </p:cNvPr>
          <p:cNvPicPr>
            <a:picLocks noChangeAspect="1"/>
          </p:cNvPicPr>
          <p:nvPr/>
        </p:nvPicPr>
        <p:blipFill>
          <a:blip r:embed="rId2"/>
          <a:stretch>
            <a:fillRect/>
          </a:stretch>
        </p:blipFill>
        <p:spPr>
          <a:xfrm>
            <a:off x="0" y="0"/>
            <a:ext cx="12192000" cy="6863040"/>
          </a:xfrm>
          <a:prstGeom prst="rect">
            <a:avLst/>
          </a:prstGeom>
        </p:spPr>
      </p:pic>
      <p:pic>
        <p:nvPicPr>
          <p:cNvPr id="3" name="Picture 2">
            <a:extLst>
              <a:ext uri="{FF2B5EF4-FFF2-40B4-BE49-F238E27FC236}">
                <a16:creationId xmlns:a16="http://schemas.microsoft.com/office/drawing/2014/main" id="{766873EA-FBFD-45F6-A5D7-1E14D6DF2669}"/>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E92B1922-9BE6-43A2-A42F-E4D8789176FF}"/>
              </a:ext>
            </a:extLst>
          </p:cNvPr>
          <p:cNvSpPr txBox="1"/>
          <p:nvPr/>
        </p:nvSpPr>
        <p:spPr>
          <a:xfrm>
            <a:off x="5926015" y="2857500"/>
            <a:ext cx="3472962" cy="211017"/>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endParaRPr lang="zh-TW" altLang="en-US" dirty="0"/>
          </a:p>
        </p:txBody>
      </p:sp>
    </p:spTree>
    <p:extLst>
      <p:ext uri="{BB962C8B-B14F-4D97-AF65-F5344CB8AC3E}">
        <p14:creationId xmlns:p14="http://schemas.microsoft.com/office/powerpoint/2010/main" val="26299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4983</TotalTime>
  <Words>2022</Words>
  <Application>Microsoft Macintosh PowerPoint</Application>
  <PresentationFormat>Widescreen</PresentationFormat>
  <Paragraphs>127</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新細明體</vt:lpstr>
      <vt:lpstr>Arial</vt:lpstr>
      <vt:lpstr>Calibri</vt:lpstr>
      <vt:lpstr>Calibri Light</vt:lpstr>
      <vt:lpstr>Segoe UI Variable Text Semibold</vt:lpstr>
      <vt:lpstr>Times New Roman</vt:lpstr>
      <vt:lpstr>Office Theme</vt:lpstr>
      <vt:lpstr>MITRE ENGAGE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MITRE ENGAGE</dc:title>
  <dc:creator>user</dc:creator>
  <cp:lastModifiedBy>ARUN ASHOK BADRI</cp:lastModifiedBy>
  <cp:revision>46</cp:revision>
  <dcterms:created xsi:type="dcterms:W3CDTF">2023-11-17T16:41:33Z</dcterms:created>
  <dcterms:modified xsi:type="dcterms:W3CDTF">2023-11-21T08:46:03Z</dcterms:modified>
</cp:coreProperties>
</file>